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721" r:id="rId2"/>
    <p:sldId id="705" r:id="rId3"/>
    <p:sldId id="685" r:id="rId4"/>
    <p:sldId id="686" r:id="rId5"/>
    <p:sldId id="687" r:id="rId6"/>
    <p:sldId id="711" r:id="rId7"/>
    <p:sldId id="688" r:id="rId8"/>
    <p:sldId id="689" r:id="rId9"/>
    <p:sldId id="584" r:id="rId10"/>
    <p:sldId id="583" r:id="rId11"/>
    <p:sldId id="265" r:id="rId12"/>
    <p:sldId id="266" r:id="rId13"/>
    <p:sldId id="267" r:id="rId14"/>
    <p:sldId id="626" r:id="rId15"/>
    <p:sldId id="712" r:id="rId16"/>
    <p:sldId id="690" r:id="rId17"/>
    <p:sldId id="278" r:id="rId18"/>
    <p:sldId id="713" r:id="rId19"/>
    <p:sldId id="591" r:id="rId20"/>
    <p:sldId id="693" r:id="rId21"/>
    <p:sldId id="692" r:id="rId22"/>
    <p:sldId id="588" r:id="rId23"/>
    <p:sldId id="279" r:id="rId24"/>
    <p:sldId id="281" r:id="rId25"/>
    <p:sldId id="581" r:id="rId26"/>
    <p:sldId id="580" r:id="rId27"/>
    <p:sldId id="284" r:id="rId28"/>
    <p:sldId id="285" r:id="rId29"/>
    <p:sldId id="286" r:id="rId30"/>
    <p:sldId id="694" r:id="rId31"/>
    <p:sldId id="714" r:id="rId32"/>
    <p:sldId id="288" r:id="rId33"/>
    <p:sldId id="715" r:id="rId34"/>
    <p:sldId id="289" r:id="rId35"/>
    <p:sldId id="290" r:id="rId36"/>
    <p:sldId id="291" r:id="rId37"/>
    <p:sldId id="292" r:id="rId38"/>
    <p:sldId id="293" r:id="rId39"/>
    <p:sldId id="294" r:id="rId40"/>
    <p:sldId id="706" r:id="rId41"/>
    <p:sldId id="695" r:id="rId42"/>
    <p:sldId id="696" r:id="rId43"/>
    <p:sldId id="297" r:id="rId44"/>
    <p:sldId id="298" r:id="rId45"/>
    <p:sldId id="299" r:id="rId46"/>
    <p:sldId id="300" r:id="rId47"/>
    <p:sldId id="301" r:id="rId48"/>
    <p:sldId id="302" r:id="rId49"/>
    <p:sldId id="303" r:id="rId50"/>
    <p:sldId id="304" r:id="rId51"/>
    <p:sldId id="717" r:id="rId52"/>
    <p:sldId id="305" r:id="rId53"/>
    <p:sldId id="306" r:id="rId54"/>
    <p:sldId id="307" r:id="rId55"/>
    <p:sldId id="308" r:id="rId56"/>
    <p:sldId id="309" r:id="rId57"/>
    <p:sldId id="310" r:id="rId58"/>
    <p:sldId id="311" r:id="rId59"/>
    <p:sldId id="312" r:id="rId60"/>
    <p:sldId id="323" r:id="rId61"/>
    <p:sldId id="697" r:id="rId62"/>
    <p:sldId id="325" r:id="rId63"/>
    <p:sldId id="326" r:id="rId64"/>
    <p:sldId id="327" r:id="rId65"/>
    <p:sldId id="328" r:id="rId66"/>
    <p:sldId id="329" r:id="rId67"/>
    <p:sldId id="330" r:id="rId68"/>
    <p:sldId id="698" r:id="rId69"/>
    <p:sldId id="332" r:id="rId70"/>
    <p:sldId id="593" r:id="rId71"/>
    <p:sldId id="333" r:id="rId72"/>
    <p:sldId id="594" r:id="rId73"/>
    <p:sldId id="334" r:id="rId74"/>
    <p:sldId id="336" r:id="rId75"/>
    <p:sldId id="337" r:id="rId76"/>
    <p:sldId id="338" r:id="rId77"/>
    <p:sldId id="699" r:id="rId78"/>
    <p:sldId id="340" r:id="rId79"/>
    <p:sldId id="341" r:id="rId80"/>
    <p:sldId id="718" r:id="rId81"/>
    <p:sldId id="342" r:id="rId82"/>
    <p:sldId id="719" r:id="rId83"/>
    <p:sldId id="343" r:id="rId84"/>
    <p:sldId id="344" r:id="rId85"/>
    <p:sldId id="700" r:id="rId86"/>
    <p:sldId id="701" r:id="rId87"/>
    <p:sldId id="346" r:id="rId88"/>
    <p:sldId id="720" r:id="rId89"/>
    <p:sldId id="347" r:id="rId90"/>
    <p:sldId id="348" r:id="rId91"/>
    <p:sldId id="349" r:id="rId92"/>
    <p:sldId id="350" r:id="rId93"/>
    <p:sldId id="702"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93"/>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40C"/>
    <a:srgbClr val="CC3300"/>
    <a:srgbClr val="8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autoAdjust="0"/>
    <p:restoredTop sz="78131" autoAdjust="0"/>
  </p:normalViewPr>
  <p:slideViewPr>
    <p:cSldViewPr>
      <p:cViewPr varScale="1">
        <p:scale>
          <a:sx n="65" d="100"/>
          <a:sy n="65" d="100"/>
        </p:scale>
        <p:origin x="648"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2FF407-4E81-4FF7-AA8B-869A9D5EFDF7}" type="datetimeFigureOut">
              <a:rPr lang="en-GB" smtClean="0"/>
              <a:t>25/05/2019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ACDE3D-3D49-4F30-A9FC-3ADD4F1B9979}" type="slidenum">
              <a:rPr lang="en-GB" smtClean="0"/>
              <a:t>‹#›</a:t>
            </a:fld>
            <a:endParaRPr lang="en-GB"/>
          </a:p>
        </p:txBody>
      </p:sp>
    </p:spTree>
    <p:extLst>
      <p:ext uri="{BB962C8B-B14F-4D97-AF65-F5344CB8AC3E}">
        <p14:creationId xmlns:p14="http://schemas.microsoft.com/office/powerpoint/2010/main" val="2446222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ACDE3D-3D49-4F30-A9FC-3ADD4F1B9979}" type="slidenum">
              <a:rPr lang="en-GB" smtClean="0"/>
              <a:t>7</a:t>
            </a:fld>
            <a:endParaRPr lang="en-GB"/>
          </a:p>
        </p:txBody>
      </p:sp>
    </p:spTree>
    <p:extLst>
      <p:ext uri="{BB962C8B-B14F-4D97-AF65-F5344CB8AC3E}">
        <p14:creationId xmlns:p14="http://schemas.microsoft.com/office/powerpoint/2010/main" val="221051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CBEBA97-18CC-4177-AE75-1BF864D2F283}" type="slidenum">
              <a:rPr lang="en-US" smtClean="0"/>
              <a:pPr eaLnBrk="1" hangingPunct="1"/>
              <a:t>16</a:t>
            </a:fld>
            <a:endParaRPr lang="en-US"/>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20CE85C-C9B3-44A5-96E8-0089F7D6319F}" type="slidenum">
              <a:rPr lang="en-US" smtClean="0"/>
              <a:pPr eaLnBrk="1" hangingPunct="1"/>
              <a:t>91</a:t>
            </a:fld>
            <a:endParaRPr lang="en-US"/>
          </a:p>
        </p:txBody>
      </p:sp>
      <p:sp>
        <p:nvSpPr>
          <p:cNvPr id="114691" name="Rectangle 2"/>
          <p:cNvSpPr>
            <a:spLocks noGrp="1" noRot="1" noChangeAspect="1" noChangeArrowheads="1" noTextEdit="1"/>
          </p:cNvSpPr>
          <p:nvPr>
            <p:ph type="sldImg"/>
          </p:nvPr>
        </p:nvSpPr>
        <p:spPr>
          <a:xfrm>
            <a:off x="381000" y="685800"/>
            <a:ext cx="6096000" cy="3429000"/>
          </a:xfrm>
          <a:ln/>
        </p:spPr>
      </p:sp>
      <p:sp>
        <p:nvSpPr>
          <p:cNvPr id="1146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2ED341-9848-4034-BDF2-B1DA0494B9C9}" type="datetimeFigureOut">
              <a:rPr lang="en-GB" smtClean="0"/>
              <a:t>25/05/2019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87631566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2ED341-9848-4034-BDF2-B1DA0494B9C9}" type="datetimeFigureOut">
              <a:rPr lang="en-GB" smtClean="0"/>
              <a:t>25/05/2019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368643774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2ED341-9848-4034-BDF2-B1DA0494B9C9}" type="datetimeFigureOut">
              <a:rPr lang="en-GB" smtClean="0"/>
              <a:t>25/05/2019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244693667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EB9445-4252-4E9C-BBAC-E32BC8030FE9}" type="slidenum">
              <a:rPr lang="en-US"/>
              <a:pPr>
                <a:defRPr/>
              </a:pPr>
              <a:t>‹#›</a:t>
            </a:fld>
            <a:endParaRPr lang="en-US"/>
          </a:p>
        </p:txBody>
      </p:sp>
    </p:spTree>
    <p:extLst>
      <p:ext uri="{BB962C8B-B14F-4D97-AF65-F5344CB8AC3E}">
        <p14:creationId xmlns:p14="http://schemas.microsoft.com/office/powerpoint/2010/main" val="296730340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F098141-62D3-48C0-8611-B56946F990E2}" type="slidenum">
              <a:rPr lang="en-US"/>
              <a:pPr>
                <a:defRPr/>
              </a:pPr>
              <a:t>‹#›</a:t>
            </a:fld>
            <a:endParaRPr lang="en-US"/>
          </a:p>
        </p:txBody>
      </p:sp>
    </p:spTree>
    <p:extLst>
      <p:ext uri="{BB962C8B-B14F-4D97-AF65-F5344CB8AC3E}">
        <p14:creationId xmlns:p14="http://schemas.microsoft.com/office/powerpoint/2010/main" val="153794884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ED7B93-6D89-4C63-BFC2-8B5BC6D490AD}" type="slidenum">
              <a:rPr lang="en-US"/>
              <a:pPr>
                <a:defRPr/>
              </a:pPr>
              <a:t>‹#›</a:t>
            </a:fld>
            <a:endParaRPr lang="en-US"/>
          </a:p>
        </p:txBody>
      </p:sp>
    </p:spTree>
    <p:extLst>
      <p:ext uri="{BB962C8B-B14F-4D97-AF65-F5344CB8AC3E}">
        <p14:creationId xmlns:p14="http://schemas.microsoft.com/office/powerpoint/2010/main" val="97924742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2ED341-9848-4034-BDF2-B1DA0494B9C9}" type="datetimeFigureOut">
              <a:rPr lang="en-GB" smtClean="0"/>
              <a:t>25/05/2019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45636303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2ED341-9848-4034-BDF2-B1DA0494B9C9}" type="datetimeFigureOut">
              <a:rPr lang="en-GB" smtClean="0"/>
              <a:t>25/05/2019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10510542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B2ED341-9848-4034-BDF2-B1DA0494B9C9}" type="datetimeFigureOut">
              <a:rPr lang="en-GB" smtClean="0"/>
              <a:t>25/05/2019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394961516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B2ED341-9848-4034-BDF2-B1DA0494B9C9}" type="datetimeFigureOut">
              <a:rPr lang="en-GB" smtClean="0"/>
              <a:t>25/05/2019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357932280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B2ED341-9848-4034-BDF2-B1DA0494B9C9}" type="datetimeFigureOut">
              <a:rPr lang="en-GB" smtClean="0"/>
              <a:t>25/05/2019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70698008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ED341-9848-4034-BDF2-B1DA0494B9C9}" type="datetimeFigureOut">
              <a:rPr lang="en-GB" smtClean="0"/>
              <a:t>25/05/2019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114134174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2ED341-9848-4034-BDF2-B1DA0494B9C9}" type="datetimeFigureOut">
              <a:rPr lang="en-GB" smtClean="0"/>
              <a:t>25/05/2019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294574791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2ED341-9848-4034-BDF2-B1DA0494B9C9}" type="datetimeFigureOut">
              <a:rPr lang="en-GB" smtClean="0"/>
              <a:t>25/05/2019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1E103E-901E-492D-AB52-2C37ED0D6C6E}" type="slidenum">
              <a:rPr lang="en-GB" smtClean="0"/>
              <a:t>‹#›</a:t>
            </a:fld>
            <a:endParaRPr lang="en-GB"/>
          </a:p>
        </p:txBody>
      </p:sp>
    </p:spTree>
    <p:extLst>
      <p:ext uri="{BB962C8B-B14F-4D97-AF65-F5344CB8AC3E}">
        <p14:creationId xmlns:p14="http://schemas.microsoft.com/office/powerpoint/2010/main" val="1931496413"/>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ED341-9848-4034-BDF2-B1DA0494B9C9}" type="datetimeFigureOut">
              <a:rPr lang="en-GB" smtClean="0"/>
              <a:t>25/05/2019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E103E-901E-492D-AB52-2C37ED0D6C6E}" type="slidenum">
              <a:rPr lang="en-GB" smtClean="0"/>
              <a:t>‹#›</a:t>
            </a:fld>
            <a:endParaRPr lang="en-GB"/>
          </a:p>
        </p:txBody>
      </p:sp>
    </p:spTree>
    <p:extLst>
      <p:ext uri="{BB962C8B-B14F-4D97-AF65-F5344CB8AC3E}">
        <p14:creationId xmlns:p14="http://schemas.microsoft.com/office/powerpoint/2010/main" val="4251085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usica.mp3"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7.jpeg"/><Relationship Id="rId5" Type="http://schemas.microsoft.com/office/2007/relationships/hdphoto" Target="../media/hdphoto20.wdp"/><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Layout" Target="../slideLayouts/slideLayout13.xml"/><Relationship Id="rId4" Type="http://schemas.microsoft.com/office/2007/relationships/hdphoto" Target="../media/hdphoto22.wdp"/></Relationships>
</file>

<file path=ppt/slides/_rels/slide3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4.xml"/><Relationship Id="rId5" Type="http://schemas.microsoft.com/office/2007/relationships/hdphoto" Target="../media/hdphoto25.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7.jpeg"/><Relationship Id="rId1" Type="http://schemas.openxmlformats.org/officeDocument/2006/relationships/slideLayout" Target="../slideLayouts/slideLayout4.xml"/><Relationship Id="rId5" Type="http://schemas.microsoft.com/office/2007/relationships/hdphoto" Target="../media/hdphoto28.wdp"/><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9.png"/><Relationship Id="rId1" Type="http://schemas.openxmlformats.org/officeDocument/2006/relationships/slideLayout" Target="../slideLayouts/slideLayout13.xml"/><Relationship Id="rId5" Type="http://schemas.microsoft.com/office/2007/relationships/hdphoto" Target="../media/hdphoto30.wdp"/><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65.jpeg"/><Relationship Id="rId1" Type="http://schemas.openxmlformats.org/officeDocument/2006/relationships/slideLayout" Target="../slideLayouts/slideLayout4.xml"/><Relationship Id="rId5" Type="http://schemas.microsoft.com/office/2007/relationships/hdphoto" Target="../media/hdphoto42.wdp"/><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68.jpeg"/><Relationship Id="rId1" Type="http://schemas.openxmlformats.org/officeDocument/2006/relationships/slideLayout" Target="../slideLayouts/slideLayout4.xml"/><Relationship Id="rId5" Type="http://schemas.microsoft.com/office/2007/relationships/hdphoto" Target="../media/hdphoto44.wdp"/><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74.jpeg"/><Relationship Id="rId1" Type="http://schemas.openxmlformats.org/officeDocument/2006/relationships/slideLayout" Target="../slideLayouts/slideLayout4.xml"/><Relationship Id="rId5" Type="http://schemas.microsoft.com/office/2007/relationships/hdphoto" Target="../media/hdphoto50.wdp"/><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microsoft.com/office/2007/relationships/hdphoto" Target="../media/hdphoto51.wdp"/><Relationship Id="rId7" Type="http://schemas.microsoft.com/office/2007/relationships/hdphoto" Target="../media/hdphoto53.wdp"/><Relationship Id="rId2" Type="http://schemas.openxmlformats.org/officeDocument/2006/relationships/image" Target="../media/image76.jpeg"/><Relationship Id="rId1" Type="http://schemas.openxmlformats.org/officeDocument/2006/relationships/slideLayout" Target="../slideLayouts/slideLayout13.xml"/><Relationship Id="rId6" Type="http://schemas.openxmlformats.org/officeDocument/2006/relationships/image" Target="../media/image78.jpeg"/><Relationship Id="rId5" Type="http://schemas.microsoft.com/office/2007/relationships/hdphoto" Target="../media/hdphoto52.wdp"/><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microsoft.com/office/2007/relationships/hdphoto" Target="../media/hdphoto54.wdp"/></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92.jpeg"/><Relationship Id="rId1" Type="http://schemas.openxmlformats.org/officeDocument/2006/relationships/slideLayout" Target="../slideLayouts/slideLayout4.xml"/><Relationship Id="rId5" Type="http://schemas.microsoft.com/office/2007/relationships/hdphoto" Target="../media/hdphoto62.wdp"/><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14.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 Id="rId9" Type="http://schemas.openxmlformats.org/officeDocument/2006/relationships/image" Target="../media/image111.jpe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0.wdp"/></Relationships>
</file>

<file path=ppt/slides/_rels/slide92.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World map picture"/>
          <p:cNvSpPr>
            <a:spLocks noChangeAspect="1" noChangeArrowheads="1"/>
          </p:cNvSpPr>
          <p:nvPr/>
        </p:nvSpPr>
        <p:spPr bwMode="auto">
          <a:xfrm>
            <a:off x="1587500" y="-136525"/>
            <a:ext cx="1885950"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3095" r="1967" b="13567"/>
          <a:stretch/>
        </p:blipFill>
        <p:spPr bwMode="auto">
          <a:xfrm>
            <a:off x="1515448" y="16852"/>
            <a:ext cx="9144000" cy="684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30238" y="405827"/>
            <a:ext cx="8640960" cy="6063198"/>
          </a:xfrm>
          <a:prstGeom prst="rect">
            <a:avLst/>
          </a:prstGeom>
        </p:spPr>
        <p:txBody>
          <a:bodyPr wrap="square">
            <a:spAutoFit/>
          </a:bodyPr>
          <a:lstStyle/>
          <a:p>
            <a:pPr algn="ctr"/>
            <a:r>
              <a:rPr lang="en-GB" sz="5400" dirty="0">
                <a:latin typeface="Comic Sans MS" pitchFamily="66" charset="0"/>
              </a:rPr>
              <a:t>Welcome</a:t>
            </a:r>
            <a:r>
              <a:rPr lang="en-GB" sz="4000" dirty="0">
                <a:latin typeface="Comic Sans MS" pitchFamily="66" charset="0"/>
              </a:rPr>
              <a:t> to a </a:t>
            </a:r>
            <a:r>
              <a:rPr lang="en-GB" sz="5400" dirty="0">
                <a:latin typeface="Comic Sans MS" pitchFamily="66" charset="0"/>
              </a:rPr>
              <a:t>day of prayer, </a:t>
            </a:r>
            <a:r>
              <a:rPr lang="en-GB" sz="4000" dirty="0">
                <a:latin typeface="Comic Sans MS" pitchFamily="66" charset="0"/>
              </a:rPr>
              <a:t>in the company of Brother Charles </a:t>
            </a:r>
          </a:p>
          <a:p>
            <a:pPr algn="ctr"/>
            <a:endParaRPr lang="en-GB" sz="4000" dirty="0">
              <a:latin typeface="Comic Sans MS" pitchFamily="66" charset="0"/>
            </a:endParaRPr>
          </a:p>
          <a:p>
            <a:pPr algn="ctr"/>
            <a:r>
              <a:rPr lang="en-GB" sz="4000" dirty="0">
                <a:latin typeface="Comic Sans MS" pitchFamily="66" charset="0"/>
              </a:rPr>
              <a:t>a day for reaching out with love to each other</a:t>
            </a:r>
          </a:p>
          <a:p>
            <a:pPr algn="ctr"/>
            <a:r>
              <a:rPr lang="en-GB" sz="4000" dirty="0">
                <a:latin typeface="Comic Sans MS" pitchFamily="66" charset="0"/>
              </a:rPr>
              <a:t> </a:t>
            </a:r>
          </a:p>
          <a:p>
            <a:pPr algn="ctr"/>
            <a:r>
              <a:rPr lang="en-GB" sz="4000" dirty="0">
                <a:latin typeface="Comic Sans MS" pitchFamily="66" charset="0"/>
              </a:rPr>
              <a:t>and to all our brothers and sisters </a:t>
            </a:r>
          </a:p>
          <a:p>
            <a:pPr algn="ctr"/>
            <a:r>
              <a:rPr lang="en-GB" sz="4000" dirty="0">
                <a:latin typeface="Comic Sans MS" pitchFamily="66" charset="0"/>
              </a:rPr>
              <a:t>of every continent and situation.</a:t>
            </a:r>
          </a:p>
        </p:txBody>
      </p:sp>
    </p:spTree>
    <p:extLst>
      <p:ext uri="{BB962C8B-B14F-4D97-AF65-F5344CB8AC3E}">
        <p14:creationId xmlns:p14="http://schemas.microsoft.com/office/powerpoint/2010/main" val="4248008907"/>
      </p:ext>
    </p:extLst>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oMariepiccoli"/>
          <p:cNvPicPr>
            <a:picLocks noGrp="1" noChangeAspect="1" noChangeArrowheads="1"/>
          </p:cNvPicPr>
          <p:nvPr>
            <p:ph type="title"/>
          </p:nvPr>
        </p:nvPicPr>
        <p:blipFill>
          <a:blip r:embed="rId2">
            <a:lum bright="24000" contrast="12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24001" y="0"/>
            <a:ext cx="4810125" cy="6858000"/>
          </a:xfrm>
        </p:spPr>
      </p:pic>
      <p:sp>
        <p:nvSpPr>
          <p:cNvPr id="19461" name="Text Box 5"/>
          <p:cNvSpPr txBox="1">
            <a:spLocks noChangeArrowheads="1"/>
          </p:cNvSpPr>
          <p:nvPr/>
        </p:nvSpPr>
        <p:spPr bwMode="auto">
          <a:xfrm>
            <a:off x="6959600" y="548681"/>
            <a:ext cx="324008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hangingPunct="1"/>
            <a:r>
              <a:rPr lang="it-IT" sz="3200" dirty="0">
                <a:solidFill>
                  <a:schemeClr val="bg1"/>
                </a:solidFill>
              </a:rPr>
              <a:t>It helps to understand the beginning of his story to know that in 1864 when he was only six, he and his sister Marie</a:t>
            </a:r>
          </a:p>
          <a:p>
            <a:pPr algn="ctr" eaLnBrk="1" hangingPunct="1"/>
            <a:r>
              <a:rPr lang="it-IT" sz="3200" dirty="0">
                <a:solidFill>
                  <a:schemeClr val="bg1"/>
                </a:solidFill>
              </a:rPr>
              <a:t>lose both their parents and become orphans.</a:t>
            </a:r>
          </a:p>
        </p:txBody>
      </p:sp>
    </p:spTree>
    <p:extLst>
      <p:ext uri="{BB962C8B-B14F-4D97-AF65-F5344CB8AC3E}">
        <p14:creationId xmlns:p14="http://schemas.microsoft.com/office/powerpoint/2010/main" val="177458286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barn(outVertical)">
                                      <p:cBhvr>
                                        <p:cTn id="7" dur="2000"/>
                                        <p:tgtEl>
                                          <p:spTgt spid="19460"/>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wipe(up)">
                                      <p:cBhvr>
                                        <p:cTn id="11" dur="2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uppo"/>
          <p:cNvPicPr>
            <a:picLocks noChangeAspect="1" noChangeArrowheads="1"/>
          </p:cNvPicPr>
          <p:nvPr/>
        </p:nvPicPr>
        <p:blipFill>
          <a:blip r:embed="rId2">
            <a:lum bright="6000" contrast="12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24000" y="0"/>
            <a:ext cx="5950668" cy="5885896"/>
          </a:xfrm>
          <a:prstGeom prst="rect">
            <a:avLst/>
          </a:prstGeom>
          <a:noFill/>
        </p:spPr>
      </p:pic>
      <p:sp>
        <p:nvSpPr>
          <p:cNvPr id="3" name="Rectangle 2"/>
          <p:cNvSpPr/>
          <p:nvPr/>
        </p:nvSpPr>
        <p:spPr>
          <a:xfrm>
            <a:off x="7824192" y="188640"/>
            <a:ext cx="2592288" cy="5693866"/>
          </a:xfrm>
          <a:prstGeom prst="rect">
            <a:avLst/>
          </a:prstGeom>
        </p:spPr>
        <p:txBody>
          <a:bodyPr wrap="square">
            <a:spAutoFit/>
          </a:bodyPr>
          <a:lstStyle/>
          <a:p>
            <a:pPr algn="ctr">
              <a:spcBef>
                <a:spcPct val="50000"/>
              </a:spcBef>
            </a:pPr>
            <a:r>
              <a:rPr lang="en-GB" sz="2800" dirty="0">
                <a:solidFill>
                  <a:schemeClr val="bg1"/>
                </a:solidFill>
                <a:latin typeface="Comic Sans MS" pitchFamily="66" charset="0"/>
              </a:rPr>
              <a:t>At high school Charles loses his faith. </a:t>
            </a:r>
          </a:p>
          <a:p>
            <a:pPr algn="ctr">
              <a:spcBef>
                <a:spcPct val="50000"/>
              </a:spcBef>
            </a:pPr>
            <a:r>
              <a:rPr lang="en-GB" sz="2800" dirty="0">
                <a:solidFill>
                  <a:schemeClr val="bg1"/>
                </a:solidFill>
                <a:latin typeface="Comic Sans MS" pitchFamily="66" charset="0"/>
              </a:rPr>
              <a:t>He is between 16 - 17 years old. </a:t>
            </a:r>
          </a:p>
          <a:p>
            <a:pPr algn="ctr">
              <a:spcBef>
                <a:spcPct val="50000"/>
              </a:spcBef>
            </a:pPr>
            <a:r>
              <a:rPr lang="en-GB" sz="2800" dirty="0">
                <a:solidFill>
                  <a:schemeClr val="bg1"/>
                </a:solidFill>
                <a:latin typeface="Comic Sans MS" pitchFamily="66" charset="0"/>
              </a:rPr>
              <a:t>His friend Gabriel </a:t>
            </a:r>
            <a:r>
              <a:rPr lang="en-GB" sz="2800" dirty="0" err="1">
                <a:solidFill>
                  <a:schemeClr val="bg1"/>
                </a:solidFill>
                <a:latin typeface="Comic Sans MS" pitchFamily="66" charset="0"/>
              </a:rPr>
              <a:t>Tourdes</a:t>
            </a:r>
            <a:r>
              <a:rPr lang="en-GB" sz="2800" dirty="0">
                <a:solidFill>
                  <a:schemeClr val="bg1"/>
                </a:solidFill>
                <a:latin typeface="Comic Sans MS" pitchFamily="66" charset="0"/>
              </a:rPr>
              <a:t> also loses his faith. Charles writes:</a:t>
            </a:r>
            <a:endParaRPr lang="en-US" sz="2800" dirty="0">
              <a:solidFill>
                <a:schemeClr val="bg1"/>
              </a:solidFill>
              <a:latin typeface="Comic Sans MS" pitchFamily="66" charset="0"/>
            </a:endParaRPr>
          </a:p>
        </p:txBody>
      </p:sp>
      <p:sp>
        <p:nvSpPr>
          <p:cNvPr id="4" name="Rectangle 3"/>
          <p:cNvSpPr/>
          <p:nvPr/>
        </p:nvSpPr>
        <p:spPr>
          <a:xfrm>
            <a:off x="2927648" y="5912199"/>
            <a:ext cx="5950668" cy="769441"/>
          </a:xfrm>
          <a:prstGeom prst="rect">
            <a:avLst/>
          </a:prstGeom>
        </p:spPr>
        <p:txBody>
          <a:bodyPr wrap="none">
            <a:spAutoFit/>
          </a:bodyPr>
          <a:lstStyle/>
          <a:p>
            <a:pPr algn="ctr">
              <a:spcBef>
                <a:spcPct val="50000"/>
              </a:spcBef>
            </a:pPr>
            <a:r>
              <a:rPr lang="en-GB" sz="4400" dirty="0">
                <a:solidFill>
                  <a:schemeClr val="bg1"/>
                </a:solidFill>
                <a:latin typeface="Comic Sans MS" pitchFamily="66" charset="0"/>
              </a:rPr>
              <a:t>‘I forgot how to pray.’</a:t>
            </a:r>
            <a:endParaRPr lang="en-US" sz="4400" dirty="0">
              <a:solidFill>
                <a:schemeClr val="bg1"/>
              </a:solidFill>
              <a:latin typeface="Comic Sans MS" pitchFamily="66" charset="0"/>
            </a:endParaRPr>
          </a:p>
        </p:txBody>
      </p:sp>
    </p:spTree>
    <p:extLst>
      <p:ext uri="{BB962C8B-B14F-4D97-AF65-F5344CB8AC3E}">
        <p14:creationId xmlns:p14="http://schemas.microsoft.com/office/powerpoint/2010/main" val="95401600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2000"/>
                                        <p:tgtEl>
                                          <p:spTgt spid="3">
                                            <p:txEl>
                                              <p:pRg st="2" end="2"/>
                                            </p:txEl>
                                          </p:spTgt>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down)">
                                      <p:cBhvr>
                                        <p:cTn id="2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labiod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585" r="1347" b="21846"/>
          <a:stretch/>
        </p:blipFill>
        <p:spPr>
          <a:xfrm>
            <a:off x="1556230" y="2276872"/>
            <a:ext cx="9144000" cy="4197246"/>
          </a:xfrm>
          <a:prstGeom prst="rect">
            <a:avLst/>
          </a:prstGeom>
          <a:noFill/>
        </p:spPr>
      </p:pic>
      <p:sp>
        <p:nvSpPr>
          <p:cNvPr id="3" name="TextBox 2"/>
          <p:cNvSpPr txBox="1"/>
          <p:nvPr/>
        </p:nvSpPr>
        <p:spPr>
          <a:xfrm>
            <a:off x="1535495" y="260648"/>
            <a:ext cx="9132505" cy="1815882"/>
          </a:xfrm>
          <a:prstGeom prst="rect">
            <a:avLst/>
          </a:prstGeom>
          <a:noFill/>
        </p:spPr>
        <p:txBody>
          <a:bodyPr wrap="square" rtlCol="0">
            <a:spAutoFit/>
          </a:bodyPr>
          <a:lstStyle/>
          <a:p>
            <a:pPr algn="ctr"/>
            <a:r>
              <a:rPr lang="en-GB" sz="2800" dirty="0">
                <a:solidFill>
                  <a:schemeClr val="bg1"/>
                </a:solidFill>
                <a:latin typeface="Comic Sans MS" pitchFamily="66" charset="0"/>
              </a:rPr>
              <a:t>Charles’s life is in turmoil. After training in the army he is sent o North Africa. But something is changing in him. He gets on well with the other soldiers and he loves North Africa.</a:t>
            </a:r>
          </a:p>
        </p:txBody>
      </p:sp>
    </p:spTree>
    <p:extLst>
      <p:ext uri="{BB962C8B-B14F-4D97-AF65-F5344CB8AC3E}">
        <p14:creationId xmlns:p14="http://schemas.microsoft.com/office/powerpoint/2010/main" val="112532390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18016" y="260648"/>
            <a:ext cx="5681349" cy="426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86689" y="4562054"/>
            <a:ext cx="9144000" cy="2246769"/>
          </a:xfrm>
          <a:prstGeom prst="rect">
            <a:avLst/>
          </a:prstGeom>
          <a:noFill/>
        </p:spPr>
        <p:txBody>
          <a:bodyPr wrap="square" rtlCol="0">
            <a:spAutoFit/>
          </a:bodyPr>
          <a:lstStyle/>
          <a:p>
            <a:pPr algn="ctr"/>
            <a:r>
              <a:rPr lang="en-GB" sz="2800" dirty="0">
                <a:solidFill>
                  <a:schemeClr val="bg1"/>
                </a:solidFill>
                <a:latin typeface="Comic Sans MS" pitchFamily="66" charset="0"/>
              </a:rPr>
              <a:t>Eventually he leaves the army and undertakes to explore Morocco, which was a completely closed country at that time. </a:t>
            </a:r>
          </a:p>
          <a:p>
            <a:pPr algn="ctr"/>
            <a:r>
              <a:rPr lang="en-GB" sz="2800" dirty="0">
                <a:solidFill>
                  <a:schemeClr val="bg1"/>
                </a:solidFill>
                <a:latin typeface="Comic Sans MS" pitchFamily="66" charset="0"/>
              </a:rPr>
              <a:t>Charles calls us too to be open to what is new and different. </a:t>
            </a:r>
          </a:p>
        </p:txBody>
      </p:sp>
    </p:spTree>
    <p:extLst>
      <p:ext uri="{BB962C8B-B14F-4D97-AF65-F5344CB8AC3E}">
        <p14:creationId xmlns:p14="http://schemas.microsoft.com/office/powerpoint/2010/main" val="404896289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2000"/>
                                        <p:tgtEl>
                                          <p:spTgt spid="102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anim calcmode="lin" valueType="num">
                                      <p:cBhvr>
                                        <p:cTn id="12"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42" presetClass="entr" presetSubtype="0"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000"/>
                                        <p:tgtEl>
                                          <p:spTgt spid="2">
                                            <p:txEl>
                                              <p:pRg st="1" end="1"/>
                                            </p:txEl>
                                          </p:spTgt>
                                        </p:tgtEl>
                                      </p:cBhvr>
                                    </p:animEffect>
                                    <p:anim calcmode="lin" valueType="num">
                                      <p:cBhvr>
                                        <p:cTn id="18"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2279576" y="764705"/>
            <a:ext cx="7488832" cy="2246769"/>
          </a:xfrm>
          <a:prstGeom prst="rect">
            <a:avLst/>
          </a:prstGeom>
          <a:noFill/>
        </p:spPr>
        <p:txBody>
          <a:bodyPr wrap="square" rtlCol="0">
            <a:spAutoFit/>
          </a:bodyPr>
          <a:lstStyle/>
          <a:p>
            <a:pPr algn="ctr"/>
            <a:r>
              <a:rPr lang="en-GB" sz="2800" dirty="0">
                <a:solidFill>
                  <a:srgbClr val="CC0000"/>
                </a:solidFill>
                <a:latin typeface="Comic Sans MS" pitchFamily="66" charset="0"/>
              </a:rPr>
              <a:t>Charles explored Morocco disguised as a Jewish Rabbi. </a:t>
            </a:r>
          </a:p>
          <a:p>
            <a:pPr algn="ctr"/>
            <a:r>
              <a:rPr lang="en-GB" sz="2800" dirty="0">
                <a:solidFill>
                  <a:srgbClr val="CC0000"/>
                </a:solidFill>
                <a:latin typeface="Comic Sans MS" pitchFamily="66" charset="0"/>
              </a:rPr>
              <a:t>His reawakening to faith in God  was triggered by his experience of the faith and friendship of both Jews and Muslims. </a:t>
            </a:r>
          </a:p>
        </p:txBody>
      </p:sp>
    </p:spTree>
    <p:extLst>
      <p:ext uri="{BB962C8B-B14F-4D97-AF65-F5344CB8AC3E}">
        <p14:creationId xmlns:p14="http://schemas.microsoft.com/office/powerpoint/2010/main" val="648527296"/>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1504" y="5373217"/>
            <a:ext cx="8856984" cy="1200329"/>
          </a:xfrm>
          <a:prstGeom prst="rect">
            <a:avLst/>
          </a:prstGeom>
        </p:spPr>
        <p:txBody>
          <a:bodyPr wrap="square">
            <a:spAutoFit/>
          </a:bodyPr>
          <a:lstStyle/>
          <a:p>
            <a:pPr algn="ctr"/>
            <a:r>
              <a:rPr lang="en-GB" sz="3600" dirty="0">
                <a:latin typeface="Comic Sans MS" pitchFamily="66" charset="0"/>
              </a:rPr>
              <a:t>He rediscovered through their witness the greatness of God. </a:t>
            </a:r>
          </a:p>
        </p:txBody>
      </p:sp>
      <p:pic>
        <p:nvPicPr>
          <p:cNvPr id="4098" name="Picture 2" descr="C:\Users\LittleSisters\Pictures\Charles\french dvd pics\HACKNEY - ch28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49931" y="296872"/>
            <a:ext cx="6767644" cy="507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4100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29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musica.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089150" y="4419381"/>
            <a:ext cx="8013700" cy="2308324"/>
          </a:xfrm>
          <a:prstGeom prst="rect">
            <a:avLst/>
          </a:prstGeom>
        </p:spPr>
        <p:txBody>
          <a:bodyPr wrap="square">
            <a:spAutoFit/>
          </a:bodyPr>
          <a:lstStyle/>
          <a:p>
            <a:pPr algn="ctr"/>
            <a:r>
              <a:rPr lang="en-GB" sz="4800" dirty="0">
                <a:solidFill>
                  <a:schemeClr val="accent6">
                    <a:lumMod val="20000"/>
                    <a:lumOff val="80000"/>
                  </a:schemeClr>
                </a:solidFill>
                <a:latin typeface="Comic Sans MS" pitchFamily="66" charset="0"/>
              </a:rPr>
              <a:t>He would pray:</a:t>
            </a:r>
          </a:p>
          <a:p>
            <a:pPr algn="ctr"/>
            <a:r>
              <a:rPr lang="en-GB" sz="4800" dirty="0">
                <a:solidFill>
                  <a:schemeClr val="accent6">
                    <a:lumMod val="20000"/>
                    <a:lumOff val="80000"/>
                  </a:schemeClr>
                </a:solidFill>
                <a:latin typeface="Comic Sans MS" pitchFamily="66" charset="0"/>
              </a:rPr>
              <a:t>‘My God, if you exist help me to know you.’</a:t>
            </a:r>
          </a:p>
        </p:txBody>
      </p:sp>
    </p:spTree>
    <p:extLst>
      <p:ext uri="{BB962C8B-B14F-4D97-AF65-F5344CB8AC3E}">
        <p14:creationId xmlns:p14="http://schemas.microsoft.com/office/powerpoint/2010/main" val="93718707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up)">
                                      <p:cBhvr>
                                        <p:cTn id="11" dur="2000"/>
                                        <p:tgtEl>
                                          <p:spTgt spid="9">
                                            <p:txEl>
                                              <p:pRg st="0" end="0"/>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1">
                <p:cTn id="16" repeatCount="indefinite" fill="hold" display="0">
                  <p:stCondLst>
                    <p:cond delay="indefinite"/>
                  </p:stCondLst>
                  <p:endCondLst>
                    <p:cond evt="onPrev" delay="0">
                      <p:tgtEl>
                        <p:sldTgt/>
                      </p:tgtEl>
                    </p:cond>
                    <p:cond evt="onStopAudio" delay="0">
                      <p:tgtEl>
                        <p:sldTgt/>
                      </p:tgtEl>
                    </p:cond>
                  </p:endCondLst>
                </p:cTn>
                <p:tgtEl>
                  <p:spTgt spid="307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26ann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1161" y="260649"/>
            <a:ext cx="4295419" cy="5801157"/>
          </a:xfrm>
          <a:noFill/>
        </p:spPr>
      </p:pic>
      <p:sp>
        <p:nvSpPr>
          <p:cNvPr id="50184" name="Text Box 8"/>
          <p:cNvSpPr txBox="1">
            <a:spLocks noChangeArrowheads="1"/>
          </p:cNvSpPr>
          <p:nvPr/>
        </p:nvSpPr>
        <p:spPr bwMode="auto">
          <a:xfrm>
            <a:off x="6116580" y="404665"/>
            <a:ext cx="4248472" cy="5632311"/>
          </a:xfrm>
          <a:prstGeom prst="rect">
            <a:avLst/>
          </a:prstGeom>
          <a:noFill/>
          <a:ln w="9525">
            <a:noFill/>
            <a:miter lim="800000"/>
            <a:headEnd/>
            <a:tailEnd/>
          </a:ln>
          <a:effectLst/>
        </p:spPr>
        <p:txBody>
          <a:bodyPr wrap="square">
            <a:spAutoFit/>
          </a:bodyPr>
          <a:lstStyle/>
          <a:p>
            <a:pPr algn="ctr">
              <a:defRPr/>
            </a:pPr>
            <a:r>
              <a:rPr lang="it-IT" sz="3600" dirty="0">
                <a:solidFill>
                  <a:schemeClr val="bg1"/>
                </a:solidFill>
                <a:latin typeface="Comic Sans MS" pitchFamily="66" charset="0"/>
              </a:rPr>
              <a:t>Towards the end of october 1886, he returned to France and searched for a priest who could instruct him in the Catholic faith.</a:t>
            </a:r>
          </a:p>
          <a:p>
            <a:pPr algn="ctr">
              <a:defRPr/>
            </a:pPr>
            <a:r>
              <a:rPr lang="it-IT" sz="3600" dirty="0">
                <a:solidFill>
                  <a:schemeClr val="bg1"/>
                </a:solidFill>
                <a:latin typeface="Comic Sans MS" pitchFamily="66" charset="0"/>
              </a:rPr>
              <a:t>He met Father Huvelin in Paris. </a:t>
            </a:r>
          </a:p>
        </p:txBody>
      </p:sp>
      <p:sp>
        <p:nvSpPr>
          <p:cNvPr id="50185" name="Text Box 9"/>
          <p:cNvSpPr txBox="1">
            <a:spLocks noChangeArrowheads="1"/>
          </p:cNvSpPr>
          <p:nvPr/>
        </p:nvSpPr>
        <p:spPr bwMode="auto">
          <a:xfrm>
            <a:off x="1730701" y="6036976"/>
            <a:ext cx="4385879" cy="830997"/>
          </a:xfrm>
          <a:prstGeom prst="rect">
            <a:avLst/>
          </a:prstGeom>
          <a:noFill/>
          <a:ln w="9525">
            <a:noFill/>
            <a:miter lim="800000"/>
            <a:headEnd/>
            <a:tailEnd/>
          </a:ln>
          <a:effectLst/>
        </p:spPr>
        <p:txBody>
          <a:bodyPr wrap="square">
            <a:spAutoFit/>
          </a:bodyPr>
          <a:lstStyle/>
          <a:p>
            <a:pPr algn="ctr">
              <a:defRPr/>
            </a:pPr>
            <a:r>
              <a:rPr lang="it-IT" sz="2400" dirty="0">
                <a:solidFill>
                  <a:schemeClr val="bg1"/>
                </a:solidFill>
                <a:latin typeface="Comic Sans MS" pitchFamily="66" charset="0"/>
              </a:rPr>
              <a:t>December 1889</a:t>
            </a:r>
          </a:p>
          <a:p>
            <a:pPr algn="ctr">
              <a:defRPr/>
            </a:pPr>
            <a:r>
              <a:rPr lang="it-IT" sz="2400" dirty="0">
                <a:solidFill>
                  <a:schemeClr val="bg1"/>
                </a:solidFill>
                <a:latin typeface="Comic Sans MS" pitchFamily="66" charset="0"/>
              </a:rPr>
              <a:t>Charles is 31 years old</a:t>
            </a:r>
            <a:endParaRPr lang="en-US" sz="2400" dirty="0">
              <a:solidFill>
                <a:schemeClr val="bg1"/>
              </a:solidFill>
              <a:latin typeface="Comic Sans MS" pitchFamily="66" charset="0"/>
            </a:endParaRPr>
          </a:p>
        </p:txBody>
      </p:sp>
    </p:spTree>
    <p:extLst>
      <p:ext uri="{BB962C8B-B14F-4D97-AF65-F5344CB8AC3E}">
        <p14:creationId xmlns:p14="http://schemas.microsoft.com/office/powerpoint/2010/main" val="728735296"/>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barn(outVertical)">
                                      <p:cBhvr>
                                        <p:cTn id="7" dur="2000"/>
                                        <p:tgtEl>
                                          <p:spTgt spid="50180"/>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0185"/>
                                        </p:tgtEl>
                                        <p:attrNameLst>
                                          <p:attrName>style.visibility</p:attrName>
                                        </p:attrNameLst>
                                      </p:cBhvr>
                                      <p:to>
                                        <p:strVal val="visible"/>
                                      </p:to>
                                    </p:set>
                                    <p:animEffect transition="in" filter="wipe(left)">
                                      <p:cBhvr>
                                        <p:cTn id="11" dur="2000"/>
                                        <p:tgtEl>
                                          <p:spTgt spid="50185"/>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50184"/>
                                        </p:tgtEl>
                                        <p:attrNameLst>
                                          <p:attrName>style.visibility</p:attrName>
                                        </p:attrNameLst>
                                      </p:cBhvr>
                                      <p:to>
                                        <p:strVal val="visible"/>
                                      </p:to>
                                    </p:set>
                                    <p:animEffect transition="in" filter="wipe(up)">
                                      <p:cBhvr>
                                        <p:cTn id="15" dur="30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P spid="501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ittleSisters\Pictures\Charles\french dvd pics\HACKNEY - ch106.jpg"/>
          <p:cNvPicPr>
            <a:picLocks noChangeAspect="1" noChangeArrowheads="1"/>
          </p:cNvPicPr>
          <p:nvPr/>
        </p:nvPicPr>
        <p:blipFill rotWithShape="1">
          <a:blip r:embed="rId2">
            <a:extLst>
              <a:ext uri="{28A0092B-C50C-407E-A947-70E740481C1C}">
                <a14:useLocalDpi xmlns:a14="http://schemas.microsoft.com/office/drawing/2010/main" val="0"/>
              </a:ext>
            </a:extLst>
          </a:blip>
          <a:srcRect b="96"/>
          <a:stretch/>
        </p:blipFill>
        <p:spPr bwMode="auto">
          <a:xfrm>
            <a:off x="1450848" y="-9128"/>
            <a:ext cx="9187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63752" y="875663"/>
            <a:ext cx="5043368" cy="707886"/>
          </a:xfrm>
          <a:prstGeom prst="rect">
            <a:avLst/>
          </a:prstGeom>
        </p:spPr>
        <p:txBody>
          <a:bodyPr wrap="none">
            <a:spAutoFit/>
          </a:bodyPr>
          <a:lstStyle/>
          <a:p>
            <a:pPr algn="ctr"/>
            <a:r>
              <a:rPr lang="it-IT" sz="4000" dirty="0">
                <a:latin typeface="Comic Sans MS" pitchFamily="66" charset="0"/>
              </a:rPr>
              <a:t>It is a turning point </a:t>
            </a:r>
            <a:endParaRPr lang="en-GB" sz="4000" dirty="0"/>
          </a:p>
        </p:txBody>
      </p:sp>
      <p:sp>
        <p:nvSpPr>
          <p:cNvPr id="4" name="Rectangle 3"/>
          <p:cNvSpPr/>
          <p:nvPr/>
        </p:nvSpPr>
        <p:spPr>
          <a:xfrm>
            <a:off x="2063552" y="4149080"/>
            <a:ext cx="7992888" cy="1569660"/>
          </a:xfrm>
          <a:prstGeom prst="rect">
            <a:avLst/>
          </a:prstGeom>
        </p:spPr>
        <p:txBody>
          <a:bodyPr wrap="square">
            <a:spAutoFit/>
          </a:bodyPr>
          <a:lstStyle/>
          <a:p>
            <a:pPr algn="ctr">
              <a:defRPr/>
            </a:pPr>
            <a:r>
              <a:rPr lang="it-IT" sz="3200" dirty="0">
                <a:latin typeface="Comic Sans MS" pitchFamily="66" charset="0"/>
              </a:rPr>
              <a:t>He hands over his life to God. He kneels down, confesses his sins and receives Holy Communion.</a:t>
            </a:r>
            <a:endParaRPr lang="en-US" sz="3200" dirty="0">
              <a:latin typeface="Comic Sans MS" pitchFamily="66" charset="0"/>
            </a:endParaRPr>
          </a:p>
        </p:txBody>
      </p:sp>
    </p:spTree>
    <p:extLst>
      <p:ext uri="{BB962C8B-B14F-4D97-AF65-F5344CB8AC3E}">
        <p14:creationId xmlns:p14="http://schemas.microsoft.com/office/powerpoint/2010/main" val="346819125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ppt_x</p:attrName>
                                        </p:attrNameLst>
                                      </p:cBhvr>
                                      <p:tavLst>
                                        <p:tav tm="0">
                                          <p:val>
                                            <p:strVal val="#ppt_x"/>
                                          </p:val>
                                        </p:tav>
                                        <p:tav tm="100000">
                                          <p:val>
                                            <p:strVal val="#ppt_x"/>
                                          </p:val>
                                        </p:tav>
                                      </p:tavLst>
                                    </p:anim>
                                    <p:anim calcmode="lin" valueType="num">
                                      <p:cBhvr>
                                        <p:cTn id="9" dur="2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3"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5" fill="hold">
                            <p:stCondLst>
                              <p:cond delay="4000"/>
                            </p:stCondLst>
                            <p:childTnLst>
                              <p:par>
                                <p:cTn id="16" presetID="22" presetClass="entr" presetSubtype="1"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1694" name="Picture 30" descr="LSJ Palesatinian Territories Sea of Galilee boat"/>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6078" r="1553" b="2333"/>
          <a:stretch>
            <a:fillRect/>
          </a:stretch>
        </p:blipFill>
        <p:spPr>
          <a:xfrm>
            <a:off x="1524000" y="11114"/>
            <a:ext cx="9290050" cy="6846887"/>
          </a:xfrm>
          <a:noFill/>
        </p:spPr>
      </p:pic>
      <p:sp>
        <p:nvSpPr>
          <p:cNvPr id="113667" name="Text Box 33"/>
          <p:cNvSpPr txBox="1">
            <a:spLocks noChangeArrowheads="1"/>
          </p:cNvSpPr>
          <p:nvPr/>
        </p:nvSpPr>
        <p:spPr bwMode="auto">
          <a:xfrm>
            <a:off x="2079625" y="320209"/>
            <a:ext cx="8085138" cy="1569660"/>
          </a:xfrm>
          <a:prstGeom prst="rect">
            <a:avLst/>
          </a:prstGeom>
          <a:noFill/>
          <a:ln w="9525">
            <a:noFill/>
            <a:miter lim="800000"/>
            <a:headEnd/>
            <a:tailEnd/>
          </a:ln>
        </p:spPr>
        <p:txBody>
          <a:bodyPr>
            <a:spAutoFit/>
          </a:bodyPr>
          <a:lstStyle/>
          <a:p>
            <a:pPr algn="ctr"/>
            <a:r>
              <a:rPr lang="it-IT" sz="3200" i="1" dirty="0">
                <a:latin typeface="Comic Sans MS" pitchFamily="66" charset="0"/>
              </a:rPr>
              <a:t>‘As soon as I believed that there was a God, I understood that I could not do otherwise than to live for him alone.’ </a:t>
            </a:r>
          </a:p>
        </p:txBody>
      </p:sp>
    </p:spTree>
    <p:extLst>
      <p:ext uri="{BB962C8B-B14F-4D97-AF65-F5344CB8AC3E}">
        <p14:creationId xmlns:p14="http://schemas.microsoft.com/office/powerpoint/2010/main" val="332254424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41694"/>
                                        </p:tgtEl>
                                        <p:attrNameLst>
                                          <p:attrName>style.visibility</p:attrName>
                                        </p:attrNameLst>
                                      </p:cBhvr>
                                      <p:to>
                                        <p:strVal val="visible"/>
                                      </p:to>
                                    </p:set>
                                    <p:anim calcmode="lin" valueType="num">
                                      <p:cBhvr>
                                        <p:cTn id="7" dur="2000" fill="hold"/>
                                        <p:tgtEl>
                                          <p:spTgt spid="241694"/>
                                        </p:tgtEl>
                                        <p:attrNameLst>
                                          <p:attrName>ppt_w</p:attrName>
                                        </p:attrNameLst>
                                      </p:cBhvr>
                                      <p:tavLst>
                                        <p:tav tm="0">
                                          <p:val>
                                            <p:strVal val="#ppt_w*0.70"/>
                                          </p:val>
                                        </p:tav>
                                        <p:tav tm="100000">
                                          <p:val>
                                            <p:strVal val="#ppt_w"/>
                                          </p:val>
                                        </p:tav>
                                      </p:tavLst>
                                    </p:anim>
                                    <p:anim calcmode="lin" valueType="num">
                                      <p:cBhvr>
                                        <p:cTn id="8" dur="2000" fill="hold"/>
                                        <p:tgtEl>
                                          <p:spTgt spid="241694"/>
                                        </p:tgtEl>
                                        <p:attrNameLst>
                                          <p:attrName>ppt_h</p:attrName>
                                        </p:attrNameLst>
                                      </p:cBhvr>
                                      <p:tavLst>
                                        <p:tav tm="0">
                                          <p:val>
                                            <p:strVal val="#ppt_h"/>
                                          </p:val>
                                        </p:tav>
                                        <p:tav tm="100000">
                                          <p:val>
                                            <p:strVal val="#ppt_h"/>
                                          </p:val>
                                        </p:tav>
                                      </p:tavLst>
                                    </p:anim>
                                    <p:animEffect transition="in" filter="fade">
                                      <p:cBhvr>
                                        <p:cTn id="9" dur="2000"/>
                                        <p:tgtEl>
                                          <p:spTgt spid="24169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3667">
                                            <p:txEl>
                                              <p:pRg st="0" end="0"/>
                                            </p:txEl>
                                          </p:spTgt>
                                        </p:tgtEl>
                                        <p:attrNameLst>
                                          <p:attrName>style.visibility</p:attrName>
                                        </p:attrNameLst>
                                      </p:cBhvr>
                                      <p:to>
                                        <p:strVal val="visible"/>
                                      </p:to>
                                    </p:set>
                                    <p:animEffect transition="in" filter="wipe(left)">
                                      <p:cBhvr>
                                        <p:cTn id="14" dur="2000"/>
                                        <p:tgtEl>
                                          <p:spTgt spid="1136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ittleSisters\Pictures\Charles\2018-05-16 Hlda charles\Hlda charles 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6357" y="260648"/>
            <a:ext cx="4362943" cy="6369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9300" y="476672"/>
            <a:ext cx="4548701" cy="5724644"/>
          </a:xfrm>
          <a:prstGeom prst="rect">
            <a:avLst/>
          </a:prstGeom>
          <a:noFill/>
        </p:spPr>
        <p:txBody>
          <a:bodyPr wrap="square" rtlCol="0">
            <a:spAutoFit/>
          </a:bodyPr>
          <a:lstStyle/>
          <a:p>
            <a:pPr algn="ctr"/>
            <a:r>
              <a:rPr lang="en-GB" sz="5400" dirty="0">
                <a:solidFill>
                  <a:schemeClr val="bg1"/>
                </a:solidFill>
                <a:latin typeface="Comic Sans MS" pitchFamily="66" charset="0"/>
              </a:rPr>
              <a:t>Part 1</a:t>
            </a:r>
          </a:p>
          <a:p>
            <a:pPr algn="ctr"/>
            <a:r>
              <a:rPr lang="en-GB" sz="4000" dirty="0">
                <a:solidFill>
                  <a:schemeClr val="bg1"/>
                </a:solidFill>
                <a:latin typeface="Comic Sans MS" pitchFamily="66" charset="0"/>
              </a:rPr>
              <a:t>Discovering the life and message of Charles de </a:t>
            </a:r>
            <a:r>
              <a:rPr lang="en-GB" sz="4000" dirty="0" err="1">
                <a:solidFill>
                  <a:schemeClr val="bg1"/>
                </a:solidFill>
                <a:latin typeface="Comic Sans MS" pitchFamily="66" charset="0"/>
              </a:rPr>
              <a:t>Foucauld</a:t>
            </a:r>
            <a:r>
              <a:rPr lang="en-GB" sz="4000" dirty="0">
                <a:solidFill>
                  <a:schemeClr val="bg1"/>
                </a:solidFill>
                <a:latin typeface="Comic Sans MS" pitchFamily="66" charset="0"/>
              </a:rPr>
              <a:t>.</a:t>
            </a:r>
          </a:p>
          <a:p>
            <a:pPr algn="ctr"/>
            <a:r>
              <a:rPr lang="en-GB" sz="2000" dirty="0">
                <a:solidFill>
                  <a:schemeClr val="bg1"/>
                </a:solidFill>
                <a:latin typeface="Comic Sans MS" pitchFamily="66" charset="0"/>
              </a:rPr>
              <a:t>Blessed Brother Charles of Jesus</a:t>
            </a:r>
          </a:p>
          <a:p>
            <a:pPr algn="ctr"/>
            <a:endParaRPr lang="en-GB" sz="3600" dirty="0">
              <a:solidFill>
                <a:schemeClr val="bg1"/>
              </a:solidFill>
              <a:latin typeface="Comic Sans MS" pitchFamily="66" charset="0"/>
            </a:endParaRPr>
          </a:p>
          <a:p>
            <a:pPr algn="ctr"/>
            <a:r>
              <a:rPr lang="en-GB" sz="3200" dirty="0">
                <a:solidFill>
                  <a:schemeClr val="bg1"/>
                </a:solidFill>
                <a:latin typeface="Comic Sans MS" pitchFamily="66" charset="0"/>
              </a:rPr>
              <a:t>Throughout this day we will pray his message together.</a:t>
            </a:r>
          </a:p>
        </p:txBody>
      </p:sp>
    </p:spTree>
    <p:extLst>
      <p:ext uri="{BB962C8B-B14F-4D97-AF65-F5344CB8AC3E}">
        <p14:creationId xmlns:p14="http://schemas.microsoft.com/office/powerpoint/2010/main" val="14024897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2000"/>
                                        <p:tgtEl>
                                          <p:spTgt spid="307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LSJ Algeria shoes stick"/>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524001" y="25571"/>
            <a:ext cx="5622925" cy="6858000"/>
          </a:xfrm>
          <a:noFill/>
        </p:spPr>
      </p:pic>
      <p:sp>
        <p:nvSpPr>
          <p:cNvPr id="3" name="TextBox 2"/>
          <p:cNvSpPr txBox="1"/>
          <p:nvPr/>
        </p:nvSpPr>
        <p:spPr>
          <a:xfrm>
            <a:off x="7329445" y="404665"/>
            <a:ext cx="3016464" cy="5632311"/>
          </a:xfrm>
          <a:prstGeom prst="rect">
            <a:avLst/>
          </a:prstGeom>
          <a:noFill/>
        </p:spPr>
        <p:txBody>
          <a:bodyPr wrap="square" rtlCol="0">
            <a:spAutoFit/>
          </a:bodyPr>
          <a:lstStyle/>
          <a:p>
            <a:pPr algn="ctr"/>
            <a:r>
              <a:rPr lang="en-GB" sz="3600" dirty="0">
                <a:solidFill>
                  <a:srgbClr val="FF0000"/>
                </a:solidFill>
                <a:latin typeface="Comic Sans MS" pitchFamily="66" charset="0"/>
              </a:rPr>
              <a:t>After his return to the faith Charles leaves for the Holy land  to walk </a:t>
            </a:r>
          </a:p>
          <a:p>
            <a:pPr algn="ctr"/>
            <a:r>
              <a:rPr lang="en-GB" sz="3600" dirty="0">
                <a:latin typeface="Comic Sans MS" pitchFamily="66" charset="0"/>
              </a:rPr>
              <a:t>in the footsteps of Jesus.</a:t>
            </a:r>
          </a:p>
        </p:txBody>
      </p:sp>
    </p:spTree>
    <p:extLst>
      <p:ext uri="{BB962C8B-B14F-4D97-AF65-F5344CB8AC3E}">
        <p14:creationId xmlns:p14="http://schemas.microsoft.com/office/powerpoint/2010/main" val="45870746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2000"/>
                                        <p:tgtEl>
                                          <p:spTgt spid="3">
                                            <p:txEl>
                                              <p:pRg st="0" end="0"/>
                                            </p:txEl>
                                          </p:spTgt>
                                        </p:tgtEl>
                                      </p:cBhvr>
                                    </p:animEffect>
                                  </p:childTnLst>
                                </p:cTn>
                              </p:par>
                            </p:childTnLst>
                          </p:cTn>
                        </p:par>
                        <p:par>
                          <p:cTn id="14" fill="hold">
                            <p:stCondLst>
                              <p:cond delay="4000"/>
                            </p:stCondLst>
                            <p:childTnLst>
                              <p:par>
                                <p:cTn id="15" presetID="22" presetClass="entr" presetSubtype="1"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l="8305" r="2020" b="5912"/>
          <a:stretch/>
        </p:blipFill>
        <p:spPr bwMode="auto">
          <a:xfrm>
            <a:off x="3417061" y="319536"/>
            <a:ext cx="5381939"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19537" y="4547469"/>
            <a:ext cx="8376989" cy="2369880"/>
          </a:xfrm>
          <a:prstGeom prst="rect">
            <a:avLst/>
          </a:prstGeom>
        </p:spPr>
        <p:txBody>
          <a:bodyPr wrap="square">
            <a:spAutoFit/>
          </a:bodyPr>
          <a:lstStyle/>
          <a:p>
            <a:pPr algn="ctr"/>
            <a:r>
              <a:rPr lang="it-IT" sz="3200" i="1" dirty="0">
                <a:solidFill>
                  <a:srgbClr val="FF0000"/>
                </a:solidFill>
                <a:latin typeface="Comic Sans MS" pitchFamily="66" charset="0"/>
              </a:rPr>
              <a:t>I have lost my heart to this Jesus of Nazareth crucified 1900 years ago and I want to spend my life seeking to imitate him, in so far as my weakness allows me.’</a:t>
            </a:r>
          </a:p>
          <a:p>
            <a:pPr algn="ctr"/>
            <a:r>
              <a:rPr lang="it-IT" sz="2000" i="1" dirty="0">
                <a:latin typeface="Comic Sans MS" pitchFamily="66" charset="0"/>
              </a:rPr>
              <a:t>To Gabriel Tourdes, 1901</a:t>
            </a:r>
            <a:endParaRPr lang="en-US" sz="2000" i="1" dirty="0">
              <a:latin typeface="Comic Sans MS" pitchFamily="66" charset="0"/>
            </a:endParaRPr>
          </a:p>
        </p:txBody>
      </p:sp>
    </p:spTree>
    <p:extLst>
      <p:ext uri="{BB962C8B-B14F-4D97-AF65-F5344CB8AC3E}">
        <p14:creationId xmlns:p14="http://schemas.microsoft.com/office/powerpoint/2010/main" val="3726395783"/>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2000"/>
                                        <p:tgtEl>
                                          <p:spTgt spid="2">
                                            <p:txEl>
                                              <p:pRg st="0" end="0"/>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nazareth_large"/>
          <p:cNvPicPr>
            <a:picLocks noGrp="1" noChangeAspect="1" noChangeArrowheads="1"/>
          </p:cNvPicPr>
          <p:nvPr>
            <p:ph/>
          </p:nvPr>
        </p:nvPicPr>
        <p:blipFill>
          <a:blip r:embed="rId2">
            <a:extLst>
              <a:ext uri="{28A0092B-C50C-407E-A947-70E740481C1C}">
                <a14:useLocalDpi xmlns:a14="http://schemas.microsoft.com/office/drawing/2010/main" val="0"/>
              </a:ext>
            </a:extLst>
          </a:blip>
          <a:srcRect t="3764" b="3764"/>
          <a:stretch>
            <a:fillRect/>
          </a:stretch>
        </p:blipFill>
        <p:spPr>
          <a:xfrm>
            <a:off x="1524001" y="0"/>
            <a:ext cx="6392863" cy="6858000"/>
          </a:xfrm>
        </p:spPr>
      </p:pic>
      <p:sp>
        <p:nvSpPr>
          <p:cNvPr id="54278" name="Text Box 6"/>
          <p:cNvSpPr txBox="1">
            <a:spLocks noChangeArrowheads="1"/>
          </p:cNvSpPr>
          <p:nvPr/>
        </p:nvSpPr>
        <p:spPr bwMode="auto">
          <a:xfrm>
            <a:off x="8112125" y="1125538"/>
            <a:ext cx="23764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hangingPunct="1"/>
            <a:r>
              <a:rPr lang="it-IT" sz="2800" b="1" i="1" dirty="0">
                <a:solidFill>
                  <a:schemeClr val="bg1"/>
                </a:solidFill>
              </a:rPr>
              <a:t>‘</a:t>
            </a:r>
            <a:r>
              <a:rPr lang="it-IT" sz="2800" i="1" dirty="0">
                <a:solidFill>
                  <a:schemeClr val="bg1"/>
                </a:solidFill>
              </a:rPr>
              <a:t>I have set out to follow Jesus, God himself, who in Nazareth, “chose the lowest place.”</a:t>
            </a:r>
            <a:endParaRPr lang="en-US" sz="2800" i="1" dirty="0">
              <a:solidFill>
                <a:schemeClr val="bg1"/>
              </a:solidFill>
            </a:endParaRPr>
          </a:p>
        </p:txBody>
      </p:sp>
      <p:sp>
        <p:nvSpPr>
          <p:cNvPr id="54279" name="Text Box 7"/>
          <p:cNvSpPr txBox="1">
            <a:spLocks noChangeArrowheads="1"/>
          </p:cNvSpPr>
          <p:nvPr/>
        </p:nvSpPr>
        <p:spPr bwMode="auto">
          <a:xfrm>
            <a:off x="1703389" y="188913"/>
            <a:ext cx="3455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hangingPunct="1">
              <a:spcBef>
                <a:spcPct val="50000"/>
              </a:spcBef>
            </a:pPr>
            <a:r>
              <a:rPr lang="en-GB" sz="2800" b="1"/>
              <a:t>Nazareth today</a:t>
            </a:r>
            <a:endParaRPr lang="en-US" sz="2800" b="1"/>
          </a:p>
        </p:txBody>
      </p:sp>
    </p:spTree>
    <p:extLst>
      <p:ext uri="{BB962C8B-B14F-4D97-AF65-F5344CB8AC3E}">
        <p14:creationId xmlns:p14="http://schemas.microsoft.com/office/powerpoint/2010/main" val="231724013"/>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box(out)">
                                      <p:cBhvr>
                                        <p:cTn id="7" dur="2000"/>
                                        <p:tgtEl>
                                          <p:spTgt spid="5427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4279"/>
                                        </p:tgtEl>
                                        <p:attrNameLst>
                                          <p:attrName>style.visibility</p:attrName>
                                        </p:attrNameLst>
                                      </p:cBhvr>
                                      <p:to>
                                        <p:strVal val="visible"/>
                                      </p:to>
                                    </p:set>
                                    <p:animEffect transition="in" filter="wipe(left)">
                                      <p:cBhvr>
                                        <p:cTn id="11" dur="1000"/>
                                        <p:tgtEl>
                                          <p:spTgt spid="54279"/>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54278"/>
                                        </p:tgtEl>
                                        <p:attrNameLst>
                                          <p:attrName>style.visibility</p:attrName>
                                        </p:attrNameLst>
                                      </p:cBhvr>
                                      <p:to>
                                        <p:strVal val="visible"/>
                                      </p:to>
                                    </p:set>
                                    <p:animEffect transition="in" filter="wipe(left)">
                                      <p:cBhvr>
                                        <p:cTn id="15" dur="20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1919288" y="404813"/>
            <a:ext cx="3167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dirty="0">
                <a:solidFill>
                  <a:schemeClr val="bg1"/>
                </a:solidFill>
                <a:latin typeface="Comic Sans MS" pitchFamily="66" charset="0"/>
              </a:rPr>
              <a:t>Trappist monk </a:t>
            </a:r>
          </a:p>
          <a:p>
            <a:pPr algn="ctr"/>
            <a:r>
              <a:rPr lang="it-IT" sz="3200" dirty="0">
                <a:solidFill>
                  <a:schemeClr val="bg1"/>
                </a:solidFill>
                <a:latin typeface="Comic Sans MS" pitchFamily="66" charset="0"/>
              </a:rPr>
              <a:t>1890 - 1897</a:t>
            </a:r>
          </a:p>
        </p:txBody>
      </p:sp>
      <p:pic>
        <p:nvPicPr>
          <p:cNvPr id="55301" name="Picture 5" descr="Monacolegge"/>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992314" y="1816948"/>
            <a:ext cx="3527425" cy="4761163"/>
          </a:xfrm>
          <a:noFill/>
        </p:spPr>
      </p:pic>
      <p:sp>
        <p:nvSpPr>
          <p:cNvPr id="55303" name="Text Box 7"/>
          <p:cNvSpPr txBox="1">
            <a:spLocks noChangeArrowheads="1"/>
          </p:cNvSpPr>
          <p:nvPr/>
        </p:nvSpPr>
        <p:spPr bwMode="auto">
          <a:xfrm>
            <a:off x="5620871" y="476250"/>
            <a:ext cx="4897438" cy="1569660"/>
          </a:xfrm>
          <a:prstGeom prst="rect">
            <a:avLst/>
          </a:prstGeom>
          <a:noFill/>
          <a:ln w="9525">
            <a:noFill/>
            <a:miter lim="800000"/>
            <a:headEnd/>
            <a:tailEnd/>
          </a:ln>
          <a:effectLst/>
        </p:spPr>
        <p:txBody>
          <a:bodyPr wrap="square">
            <a:spAutoFit/>
          </a:bodyPr>
          <a:lstStyle/>
          <a:p>
            <a:pPr algn="ctr">
              <a:defRPr/>
            </a:pPr>
            <a:r>
              <a:rPr lang="it-IT" sz="2400" dirty="0">
                <a:solidFill>
                  <a:schemeClr val="bg1"/>
                </a:solidFill>
                <a:latin typeface="Comic Sans MS" pitchFamily="66" charset="0"/>
              </a:rPr>
              <a:t>Wanting to follow Jesus ever more closely  he chooses to become a Cistercian monk. </a:t>
            </a:r>
          </a:p>
          <a:p>
            <a:pPr algn="ctr">
              <a:defRPr/>
            </a:pPr>
            <a:r>
              <a:rPr lang="it-IT" sz="2400" dirty="0">
                <a:solidFill>
                  <a:schemeClr val="bg1"/>
                </a:solidFill>
                <a:latin typeface="Comic Sans MS" pitchFamily="66" charset="0"/>
              </a:rPr>
              <a:t>. </a:t>
            </a:r>
            <a:endParaRPr lang="en-US" sz="2400" dirty="0">
              <a:solidFill>
                <a:schemeClr val="bg1"/>
              </a:solidFill>
              <a:latin typeface="Comic Sans MS" pitchFamily="66" charset="0"/>
            </a:endParaRPr>
          </a:p>
        </p:txBody>
      </p:sp>
      <p:sp>
        <p:nvSpPr>
          <p:cNvPr id="55304" name="Text Box 8"/>
          <p:cNvSpPr txBox="1">
            <a:spLocks noChangeArrowheads="1"/>
          </p:cNvSpPr>
          <p:nvPr/>
        </p:nvSpPr>
        <p:spPr bwMode="auto">
          <a:xfrm>
            <a:off x="5620871" y="2636913"/>
            <a:ext cx="4897438" cy="1200329"/>
          </a:xfrm>
          <a:prstGeom prst="rect">
            <a:avLst/>
          </a:prstGeom>
          <a:noFill/>
          <a:ln w="9525">
            <a:noFill/>
            <a:miter lim="800000"/>
            <a:headEnd/>
            <a:tailEnd/>
          </a:ln>
          <a:effectLst/>
        </p:spPr>
        <p:txBody>
          <a:bodyPr>
            <a:spAutoFit/>
          </a:bodyPr>
          <a:lstStyle/>
          <a:p>
            <a:pPr algn="ctr">
              <a:defRPr/>
            </a:pPr>
            <a:r>
              <a:rPr lang="it-IT" sz="2400" dirty="0">
                <a:solidFill>
                  <a:schemeClr val="bg1"/>
                </a:solidFill>
                <a:latin typeface="Comic Sans MS" pitchFamily="66" charset="0"/>
              </a:rPr>
              <a:t>On the 15 January 1890 he leaves for Our Lady of the Snows in France</a:t>
            </a:r>
            <a:r>
              <a:rPr lang="it-IT" sz="2400" dirty="0">
                <a:solidFill>
                  <a:schemeClr val="bg1"/>
                </a:solidFill>
                <a:effectLst>
                  <a:outerShdw blurRad="38100" dist="38100" dir="2700000" algn="tl">
                    <a:srgbClr val="C0C0C0"/>
                  </a:outerShdw>
                </a:effectLst>
              </a:rPr>
              <a:t>.</a:t>
            </a:r>
            <a:endParaRPr lang="en-US" sz="2400" dirty="0">
              <a:solidFill>
                <a:schemeClr val="bg1"/>
              </a:solidFill>
            </a:endParaRPr>
          </a:p>
        </p:txBody>
      </p:sp>
      <p:sp>
        <p:nvSpPr>
          <p:cNvPr id="55305" name="Text Box 9"/>
          <p:cNvSpPr txBox="1">
            <a:spLocks noChangeArrowheads="1"/>
          </p:cNvSpPr>
          <p:nvPr/>
        </p:nvSpPr>
        <p:spPr bwMode="auto">
          <a:xfrm>
            <a:off x="5620871" y="4581128"/>
            <a:ext cx="4897438" cy="1938992"/>
          </a:xfrm>
          <a:prstGeom prst="rect">
            <a:avLst/>
          </a:prstGeom>
          <a:noFill/>
          <a:ln w="9525">
            <a:noFill/>
            <a:miter lim="800000"/>
            <a:headEnd/>
            <a:tailEnd/>
          </a:ln>
          <a:effectLst/>
        </p:spPr>
        <p:txBody>
          <a:bodyPr wrap="square">
            <a:spAutoFit/>
          </a:bodyPr>
          <a:lstStyle/>
          <a:p>
            <a:pPr algn="ctr">
              <a:defRPr/>
            </a:pPr>
            <a:r>
              <a:rPr lang="it-IT" sz="2400" dirty="0">
                <a:solidFill>
                  <a:schemeClr val="bg1"/>
                </a:solidFill>
                <a:latin typeface="Comic Sans MS" pitchFamily="66" charset="0"/>
              </a:rPr>
              <a:t>He moves to Syria, near Akbes, to a very poor monastery lost in the mountains, inhabited by Kurds, Armenians, Turks and Arabs.</a:t>
            </a:r>
            <a:endParaRPr lang="en-US" sz="2400" dirty="0">
              <a:solidFill>
                <a:schemeClr val="bg1"/>
              </a:solidFill>
              <a:latin typeface="Comic Sans MS" pitchFamily="66" charset="0"/>
            </a:endParaRPr>
          </a:p>
        </p:txBody>
      </p:sp>
    </p:spTree>
    <p:extLst>
      <p:ext uri="{BB962C8B-B14F-4D97-AF65-F5344CB8AC3E}">
        <p14:creationId xmlns:p14="http://schemas.microsoft.com/office/powerpoint/2010/main" val="391897000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arn(outVertical)">
                                      <p:cBhvr>
                                        <p:cTn id="7" dur="2000"/>
                                        <p:tgtEl>
                                          <p:spTgt spid="55301"/>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5300"/>
                                        </p:tgtEl>
                                        <p:attrNameLst>
                                          <p:attrName>style.visibility</p:attrName>
                                        </p:attrNameLst>
                                      </p:cBhvr>
                                      <p:to>
                                        <p:strVal val="visible"/>
                                      </p:to>
                                    </p:set>
                                    <p:animEffect transition="in" filter="wipe(left)">
                                      <p:cBhvr>
                                        <p:cTn id="11" dur="2000"/>
                                        <p:tgtEl>
                                          <p:spTgt spid="55300"/>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55303"/>
                                        </p:tgtEl>
                                        <p:attrNameLst>
                                          <p:attrName>style.visibility</p:attrName>
                                        </p:attrNameLst>
                                      </p:cBhvr>
                                      <p:to>
                                        <p:strVal val="visible"/>
                                      </p:to>
                                    </p:set>
                                    <p:animEffect transition="in" filter="wipe(left)">
                                      <p:cBhvr>
                                        <p:cTn id="15" dur="2000"/>
                                        <p:tgtEl>
                                          <p:spTgt spid="55303"/>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55304"/>
                                        </p:tgtEl>
                                        <p:attrNameLst>
                                          <p:attrName>style.visibility</p:attrName>
                                        </p:attrNameLst>
                                      </p:cBhvr>
                                      <p:to>
                                        <p:strVal val="visible"/>
                                      </p:to>
                                    </p:set>
                                    <p:animEffect transition="in" filter="wipe(left)">
                                      <p:cBhvr>
                                        <p:cTn id="19" dur="2000"/>
                                        <p:tgtEl>
                                          <p:spTgt spid="55304"/>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55305"/>
                                        </p:tgtEl>
                                        <p:attrNameLst>
                                          <p:attrName>style.visibility</p:attrName>
                                        </p:attrNameLst>
                                      </p:cBhvr>
                                      <p:to>
                                        <p:strVal val="visible"/>
                                      </p:to>
                                    </p:set>
                                    <p:animEffect transition="in" filter="wipe(left)">
                                      <p:cBhvr>
                                        <p:cTn id="23" dur="20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5303" grpId="0"/>
      <p:bldP spid="55304" grpId="0"/>
      <p:bldP spid="553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Subiaco"/>
          <p:cNvPicPr>
            <a:picLocks noGrp="1" noChangeAspect="1" noChangeArrowheads="1"/>
          </p:cNvPicPr>
          <p:nvPr>
            <p:ph/>
          </p:nvPr>
        </p:nvPicPr>
        <p:blipFill>
          <a:blip r:embed="rId2">
            <a:lum bright="12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24000" y="0"/>
            <a:ext cx="4681538" cy="6858000"/>
          </a:xfrm>
          <a:noFill/>
        </p:spPr>
      </p:pic>
      <p:sp>
        <p:nvSpPr>
          <p:cNvPr id="56326" name="Text Box 6"/>
          <p:cNvSpPr txBox="1">
            <a:spLocks noChangeArrowheads="1"/>
          </p:cNvSpPr>
          <p:nvPr/>
        </p:nvSpPr>
        <p:spPr bwMode="auto">
          <a:xfrm>
            <a:off x="6816725" y="692151"/>
            <a:ext cx="302418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800" dirty="0">
                <a:solidFill>
                  <a:srgbClr val="FF0000"/>
                </a:solidFill>
              </a:rPr>
              <a:t>In 1891,</a:t>
            </a:r>
          </a:p>
          <a:p>
            <a:pPr algn="ctr" eaLnBrk="1" hangingPunct="1"/>
            <a:r>
              <a:rPr lang="it-IT" sz="2800" dirty="0">
                <a:solidFill>
                  <a:srgbClr val="FF0000"/>
                </a:solidFill>
              </a:rPr>
              <a:t>he renounces his grade as an officer in the army and like St Francis leaves all his possessions to his sister. </a:t>
            </a:r>
          </a:p>
          <a:p>
            <a:pPr eaLnBrk="1" hangingPunct="1">
              <a:spcBef>
                <a:spcPct val="50000"/>
              </a:spcBef>
            </a:pPr>
            <a:endParaRPr lang="en-US" sz="2800" dirty="0">
              <a:solidFill>
                <a:srgbClr val="FF0000"/>
              </a:solidFill>
            </a:endParaRPr>
          </a:p>
        </p:txBody>
      </p:sp>
    </p:spTree>
    <p:extLst>
      <p:ext uri="{BB962C8B-B14F-4D97-AF65-F5344CB8AC3E}">
        <p14:creationId xmlns:p14="http://schemas.microsoft.com/office/powerpoint/2010/main" val="271324652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wedge">
                                      <p:cBhvr>
                                        <p:cTn id="7" dur="2000"/>
                                        <p:tgtEl>
                                          <p:spTgt spid="56324"/>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6326"/>
                                        </p:tgtEl>
                                        <p:attrNameLst>
                                          <p:attrName>style.visibility</p:attrName>
                                        </p:attrNameLst>
                                      </p:cBhvr>
                                      <p:to>
                                        <p:strVal val="visible"/>
                                      </p:to>
                                    </p:set>
                                    <p:animEffect transition="in" filter="wipe(left)">
                                      <p:cBhvr>
                                        <p:cTn id="11" dur="20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LSM_SoL-20"/>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29807"/>
          <a:stretch>
            <a:fillRect/>
          </a:stretch>
        </p:blipFill>
        <p:spPr>
          <a:xfrm>
            <a:off x="1506764" y="1"/>
            <a:ext cx="9147524" cy="6858001"/>
          </a:xfrm>
          <a:solidFill>
            <a:srgbClr val="99CCFF"/>
          </a:solidFill>
        </p:spPr>
      </p:pic>
      <p:sp>
        <p:nvSpPr>
          <p:cNvPr id="4" name="Rectangle 3"/>
          <p:cNvSpPr/>
          <p:nvPr/>
        </p:nvSpPr>
        <p:spPr>
          <a:xfrm>
            <a:off x="1631504" y="980729"/>
            <a:ext cx="8784976" cy="2062103"/>
          </a:xfrm>
          <a:prstGeom prst="rect">
            <a:avLst/>
          </a:prstGeom>
        </p:spPr>
        <p:txBody>
          <a:bodyPr wrap="square">
            <a:spAutoFit/>
          </a:bodyPr>
          <a:lstStyle/>
          <a:p>
            <a:pPr algn="ctr"/>
            <a:r>
              <a:rPr lang="it-IT" sz="3200" dirty="0">
                <a:latin typeface="Comic Sans MS" pitchFamily="66" charset="0"/>
              </a:rPr>
              <a:t>He soon begins to question if he will be able to fulfill his ideal of poverty and of the hidden life following Jesus of Nazareth, at the monastery. </a:t>
            </a:r>
            <a:endParaRPr lang="en-US" sz="3200" dirty="0">
              <a:latin typeface="Comic Sans MS" pitchFamily="66" charset="0"/>
            </a:endParaRPr>
          </a:p>
        </p:txBody>
      </p:sp>
      <p:sp>
        <p:nvSpPr>
          <p:cNvPr id="2" name="Rectangle 1"/>
          <p:cNvSpPr/>
          <p:nvPr/>
        </p:nvSpPr>
        <p:spPr>
          <a:xfrm>
            <a:off x="3719737" y="395954"/>
            <a:ext cx="5216493" cy="584775"/>
          </a:xfrm>
          <a:prstGeom prst="rect">
            <a:avLst/>
          </a:prstGeom>
        </p:spPr>
        <p:txBody>
          <a:bodyPr wrap="none">
            <a:spAutoFit/>
          </a:bodyPr>
          <a:lstStyle/>
          <a:p>
            <a:r>
              <a:rPr lang="en-GB" sz="3200" dirty="0">
                <a:latin typeface="Comic Sans MS" pitchFamily="66" charset="0"/>
              </a:rPr>
              <a:t>He continues his search…..</a:t>
            </a:r>
          </a:p>
        </p:txBody>
      </p:sp>
    </p:spTree>
    <p:extLst>
      <p:ext uri="{BB962C8B-B14F-4D97-AF65-F5344CB8AC3E}">
        <p14:creationId xmlns:p14="http://schemas.microsoft.com/office/powerpoint/2010/main" val="148717077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childTnLst>
                          </p:cTn>
                        </p:par>
                        <p:par>
                          <p:cTn id="14" fill="hold">
                            <p:stCondLst>
                              <p:cond delay="4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Uom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73735" name="Text Box 7"/>
          <p:cNvSpPr txBox="1">
            <a:spLocks noChangeArrowheads="1"/>
          </p:cNvSpPr>
          <p:nvPr/>
        </p:nvSpPr>
        <p:spPr bwMode="auto">
          <a:xfrm>
            <a:off x="2927350" y="188913"/>
            <a:ext cx="6121400" cy="1066800"/>
          </a:xfrm>
          <a:prstGeom prst="rect">
            <a:avLst/>
          </a:prstGeom>
          <a:noFill/>
          <a:ln w="9525">
            <a:noFill/>
            <a:miter lim="800000"/>
            <a:headEnd/>
            <a:tailEnd/>
          </a:ln>
          <a:effectLst/>
        </p:spPr>
        <p:txBody>
          <a:bodyPr>
            <a:spAutoFit/>
          </a:bodyPr>
          <a:lstStyle/>
          <a:p>
            <a:pPr algn="ctr">
              <a:defRPr/>
            </a:pPr>
            <a:r>
              <a:rPr lang="it-IT" sz="4000" b="1" dirty="0">
                <a:latin typeface="Comic Sans MS" pitchFamily="66" charset="0"/>
              </a:rPr>
              <a:t>A long awaiting</a:t>
            </a:r>
            <a:r>
              <a:rPr lang="it-IT" sz="4000" dirty="0">
                <a:latin typeface="Comic Sans MS" pitchFamily="66" charset="0"/>
              </a:rPr>
              <a:t> </a:t>
            </a:r>
          </a:p>
          <a:p>
            <a:pPr algn="ctr">
              <a:defRPr/>
            </a:pPr>
            <a:r>
              <a:rPr lang="it-IT" sz="2400" b="1" dirty="0">
                <a:latin typeface="Comic Sans MS" pitchFamily="66" charset="0"/>
              </a:rPr>
              <a:t>June</a:t>
            </a:r>
            <a:r>
              <a:rPr lang="it-IT" sz="2400" b="1" dirty="0">
                <a:effectLst>
                  <a:outerShdw blurRad="38100" dist="38100" dir="2700000" algn="tl">
                    <a:srgbClr val="C0C0C0"/>
                  </a:outerShdw>
                </a:effectLst>
                <a:latin typeface="Comic Sans MS" pitchFamily="66" charset="0"/>
              </a:rPr>
              <a:t> 1896 – 23 January 1897</a:t>
            </a:r>
            <a:endParaRPr lang="en-US" sz="2400" b="1" dirty="0">
              <a:latin typeface="Comic Sans MS" pitchFamily="66" charset="0"/>
            </a:endParaRPr>
          </a:p>
        </p:txBody>
      </p:sp>
      <p:sp>
        <p:nvSpPr>
          <p:cNvPr id="73736" name="Text Box 8"/>
          <p:cNvSpPr txBox="1">
            <a:spLocks noChangeArrowheads="1"/>
          </p:cNvSpPr>
          <p:nvPr/>
        </p:nvSpPr>
        <p:spPr bwMode="auto">
          <a:xfrm>
            <a:off x="1775520" y="1484784"/>
            <a:ext cx="410445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hangingPunct="1"/>
            <a:r>
              <a:rPr lang="it-IT" sz="2800" i="1" dirty="0"/>
              <a:t>‘I am dreaming of another form of Nazareth’.</a:t>
            </a:r>
            <a:r>
              <a:rPr lang="it-IT" sz="2800" dirty="0"/>
              <a:t> </a:t>
            </a:r>
          </a:p>
          <a:p>
            <a:pPr algn="ctr" eaLnBrk="1" hangingPunct="1"/>
            <a:r>
              <a:rPr lang="it-IT" sz="2800" dirty="0"/>
              <a:t>In June 1896, as the date to take his final vows draws closer, he asks to be relieved of his vows.</a:t>
            </a:r>
          </a:p>
          <a:p>
            <a:pPr algn="ctr" eaLnBrk="1" hangingPunct="1"/>
            <a:r>
              <a:rPr lang="it-IT" sz="2800" dirty="0"/>
              <a:t>He draws up plans for a new Religious Community.</a:t>
            </a:r>
            <a:endParaRPr lang="en-US" sz="2800" dirty="0"/>
          </a:p>
        </p:txBody>
      </p:sp>
    </p:spTree>
    <p:extLst>
      <p:ext uri="{BB962C8B-B14F-4D97-AF65-F5344CB8AC3E}">
        <p14:creationId xmlns:p14="http://schemas.microsoft.com/office/powerpoint/2010/main" val="136022031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dissolve">
                                      <p:cBhvr>
                                        <p:cTn id="7" dur="1000"/>
                                        <p:tgtEl>
                                          <p:spTgt spid="73732"/>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73735">
                                            <p:txEl>
                                              <p:pRg st="0" end="0"/>
                                            </p:txEl>
                                          </p:spTgt>
                                        </p:tgtEl>
                                        <p:attrNameLst>
                                          <p:attrName>style.visibility</p:attrName>
                                        </p:attrNameLst>
                                      </p:cBhvr>
                                      <p:to>
                                        <p:strVal val="visible"/>
                                      </p:to>
                                    </p:set>
                                    <p:animEffect transition="in" filter="wipe(up)">
                                      <p:cBhvr>
                                        <p:cTn id="11" dur="2000"/>
                                        <p:tgtEl>
                                          <p:spTgt spid="73735">
                                            <p:txEl>
                                              <p:pRg st="0" end="0"/>
                                            </p:txEl>
                                          </p:spTgt>
                                        </p:tgtEl>
                                      </p:cBhvr>
                                    </p:animEffect>
                                  </p:childTnLst>
                                </p:cTn>
                              </p:par>
                            </p:childTnLst>
                          </p:cTn>
                        </p:par>
                        <p:par>
                          <p:cTn id="12" fill="hold" nodeType="afterGroup">
                            <p:stCondLst>
                              <p:cond delay="3000"/>
                            </p:stCondLst>
                            <p:childTnLst>
                              <p:par>
                                <p:cTn id="13" presetID="22" presetClass="entr" presetSubtype="1" fill="hold" nodeType="afterEffect">
                                  <p:stCondLst>
                                    <p:cond delay="0"/>
                                  </p:stCondLst>
                                  <p:childTnLst>
                                    <p:set>
                                      <p:cBhvr>
                                        <p:cTn id="14" dur="1" fill="hold">
                                          <p:stCondLst>
                                            <p:cond delay="0"/>
                                          </p:stCondLst>
                                        </p:cTn>
                                        <p:tgtEl>
                                          <p:spTgt spid="73735">
                                            <p:txEl>
                                              <p:pRg st="1" end="1"/>
                                            </p:txEl>
                                          </p:spTgt>
                                        </p:tgtEl>
                                        <p:attrNameLst>
                                          <p:attrName>style.visibility</p:attrName>
                                        </p:attrNameLst>
                                      </p:cBhvr>
                                      <p:to>
                                        <p:strVal val="visible"/>
                                      </p:to>
                                    </p:set>
                                    <p:animEffect transition="in" filter="wipe(up)">
                                      <p:cBhvr>
                                        <p:cTn id="15" dur="1000"/>
                                        <p:tgtEl>
                                          <p:spTgt spid="73735">
                                            <p:txEl>
                                              <p:pRg st="1" end="1"/>
                                            </p:txEl>
                                          </p:spTgt>
                                        </p:tgtEl>
                                      </p:cBhvr>
                                    </p:animEffect>
                                  </p:childTnLst>
                                </p:cTn>
                              </p:par>
                            </p:childTnLst>
                          </p:cTn>
                        </p:par>
                        <p:par>
                          <p:cTn id="16" fill="hold" nodeType="afterGroup">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73736"/>
                                        </p:tgtEl>
                                        <p:attrNameLst>
                                          <p:attrName>style.visibility</p:attrName>
                                        </p:attrNameLst>
                                      </p:cBhvr>
                                      <p:to>
                                        <p:strVal val="visible"/>
                                      </p:to>
                                    </p:set>
                                    <p:animEffect transition="in" filter="wipe(up)">
                                      <p:cBhvr>
                                        <p:cTn id="19" dur="2000"/>
                                        <p:tgtEl>
                                          <p:spTgt spid="73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337"/>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6092826" y="0"/>
            <a:ext cx="4575175" cy="6858000"/>
          </a:xfrm>
          <a:noFill/>
        </p:spPr>
      </p:pic>
      <p:sp>
        <p:nvSpPr>
          <p:cNvPr id="260104" name="Rectangle 8"/>
          <p:cNvSpPr>
            <a:spLocks noChangeArrowheads="1"/>
          </p:cNvSpPr>
          <p:nvPr/>
        </p:nvSpPr>
        <p:spPr bwMode="auto">
          <a:xfrm>
            <a:off x="1919288" y="4076701"/>
            <a:ext cx="39608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fr-FR" sz="2400" i="1" dirty="0">
                <a:solidFill>
                  <a:srgbClr val="FF0000"/>
                </a:solidFill>
                <a:latin typeface="Comic Sans MS" pitchFamily="66" charset="0"/>
              </a:rPr>
              <a:t>‘I </a:t>
            </a:r>
            <a:r>
              <a:rPr lang="fr-FR" sz="2400" i="1" dirty="0" err="1">
                <a:solidFill>
                  <a:srgbClr val="FF0000"/>
                </a:solidFill>
                <a:latin typeface="Comic Sans MS" pitchFamily="66" charset="0"/>
              </a:rPr>
              <a:t>spent</a:t>
            </a:r>
            <a:r>
              <a:rPr lang="fr-FR" sz="2400" i="1" dirty="0">
                <a:solidFill>
                  <a:srgbClr val="FF0000"/>
                </a:solidFill>
                <a:latin typeface="Comic Sans MS" pitchFamily="66" charset="0"/>
              </a:rPr>
              <a:t> </a:t>
            </a:r>
            <a:r>
              <a:rPr lang="fr-FR" sz="2400" i="1" dirty="0" err="1">
                <a:solidFill>
                  <a:srgbClr val="FF0000"/>
                </a:solidFill>
                <a:latin typeface="Comic Sans MS" pitchFamily="66" charset="0"/>
              </a:rPr>
              <a:t>almost</a:t>
            </a:r>
            <a:r>
              <a:rPr lang="fr-FR" sz="2400" i="1" dirty="0">
                <a:solidFill>
                  <a:srgbClr val="FF0000"/>
                </a:solidFill>
                <a:latin typeface="Comic Sans MS" pitchFamily="66" charset="0"/>
              </a:rPr>
              <a:t> four </a:t>
            </a:r>
            <a:r>
              <a:rPr lang="fr-FR" sz="2400" i="1" dirty="0" err="1">
                <a:solidFill>
                  <a:srgbClr val="FF0000"/>
                </a:solidFill>
                <a:latin typeface="Comic Sans MS" pitchFamily="66" charset="0"/>
              </a:rPr>
              <a:t>years</a:t>
            </a:r>
            <a:r>
              <a:rPr lang="fr-FR" sz="2400" i="1" dirty="0">
                <a:solidFill>
                  <a:srgbClr val="FF0000"/>
                </a:solidFill>
                <a:latin typeface="Comic Sans MS" pitchFamily="66" charset="0"/>
              </a:rPr>
              <a:t> </a:t>
            </a:r>
            <a:r>
              <a:rPr lang="fr-FR" sz="2400" i="1" dirty="0" err="1">
                <a:solidFill>
                  <a:srgbClr val="FF0000"/>
                </a:solidFill>
                <a:latin typeface="Comic Sans MS" pitchFamily="66" charset="0"/>
              </a:rPr>
              <a:t>with</a:t>
            </a:r>
            <a:r>
              <a:rPr lang="fr-FR" sz="2400" i="1" dirty="0">
                <a:solidFill>
                  <a:srgbClr val="FF0000"/>
                </a:solidFill>
                <a:latin typeface="Comic Sans MS" pitchFamily="66" charset="0"/>
              </a:rPr>
              <a:t> the Poor </a:t>
            </a:r>
            <a:r>
              <a:rPr lang="fr-FR" sz="2400" i="1" dirty="0" err="1">
                <a:solidFill>
                  <a:srgbClr val="FF0000"/>
                </a:solidFill>
                <a:latin typeface="Comic Sans MS" pitchFamily="66" charset="0"/>
              </a:rPr>
              <a:t>Clares</a:t>
            </a:r>
            <a:r>
              <a:rPr lang="fr-FR" sz="2400" i="1" dirty="0">
                <a:solidFill>
                  <a:srgbClr val="FF0000"/>
                </a:solidFill>
                <a:latin typeface="Comic Sans MS" pitchFamily="66" charset="0"/>
              </a:rPr>
              <a:t> as a servant and </a:t>
            </a:r>
            <a:r>
              <a:rPr lang="fr-FR" sz="2400" i="1" dirty="0" err="1">
                <a:solidFill>
                  <a:srgbClr val="FF0000"/>
                </a:solidFill>
                <a:latin typeface="Comic Sans MS" pitchFamily="66" charset="0"/>
              </a:rPr>
              <a:t>sacristan</a:t>
            </a:r>
            <a:r>
              <a:rPr lang="fr-FR" sz="2400" i="1" dirty="0">
                <a:solidFill>
                  <a:srgbClr val="FF0000"/>
                </a:solidFill>
                <a:latin typeface="Comic Sans MS" pitchFamily="66" charset="0"/>
              </a:rPr>
              <a:t>.’</a:t>
            </a:r>
          </a:p>
        </p:txBody>
      </p:sp>
      <p:sp>
        <p:nvSpPr>
          <p:cNvPr id="260105" name="Rectangle 9"/>
          <p:cNvSpPr>
            <a:spLocks noChangeArrowheads="1"/>
          </p:cNvSpPr>
          <p:nvPr/>
        </p:nvSpPr>
        <p:spPr bwMode="auto">
          <a:xfrm>
            <a:off x="1847850" y="1628776"/>
            <a:ext cx="3887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400" dirty="0">
                <a:solidFill>
                  <a:srgbClr val="FF0000"/>
                </a:solidFill>
                <a:latin typeface="Comic Sans MS" pitchFamily="66" charset="0"/>
              </a:rPr>
              <a:t>He is 38 when he leaves the monastery. He travels back to Palestine</a:t>
            </a:r>
            <a:endParaRPr lang="it-IT" sz="2400" i="1" dirty="0">
              <a:solidFill>
                <a:srgbClr val="FF0000"/>
              </a:solidFill>
              <a:latin typeface="Comic Sans MS" pitchFamily="66" charset="0"/>
            </a:endParaRPr>
          </a:p>
        </p:txBody>
      </p:sp>
      <p:sp>
        <p:nvSpPr>
          <p:cNvPr id="260106" name="Rectangle 10"/>
          <p:cNvSpPr>
            <a:spLocks noChangeArrowheads="1"/>
          </p:cNvSpPr>
          <p:nvPr/>
        </p:nvSpPr>
        <p:spPr bwMode="auto">
          <a:xfrm>
            <a:off x="2424114" y="260351"/>
            <a:ext cx="6840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it-IT" sz="4000" b="1" dirty="0">
                <a:solidFill>
                  <a:srgbClr val="FF0000"/>
                </a:solidFill>
                <a:latin typeface="Comic Sans MS" pitchFamily="66" charset="0"/>
              </a:rPr>
              <a:t>Nazareth 1897 - 1900</a:t>
            </a:r>
            <a:endParaRPr lang="en-US" sz="4000" b="1" dirty="0">
              <a:solidFill>
                <a:srgbClr val="FF0000"/>
              </a:solidFill>
              <a:latin typeface="Comic Sans MS" pitchFamily="66" charset="0"/>
            </a:endParaRPr>
          </a:p>
        </p:txBody>
      </p:sp>
    </p:spTree>
    <p:extLst>
      <p:ext uri="{BB962C8B-B14F-4D97-AF65-F5344CB8AC3E}">
        <p14:creationId xmlns:p14="http://schemas.microsoft.com/office/powerpoint/2010/main" val="1011643993"/>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fade">
                                      <p:cBhvr>
                                        <p:cTn id="7" dur="2000"/>
                                        <p:tgtEl>
                                          <p:spTgt spid="260100"/>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60106"/>
                                        </p:tgtEl>
                                        <p:attrNameLst>
                                          <p:attrName>style.visibility</p:attrName>
                                        </p:attrNameLst>
                                      </p:cBhvr>
                                      <p:to>
                                        <p:strVal val="visible"/>
                                      </p:to>
                                    </p:set>
                                    <p:animEffect transition="in" filter="wipe(up)">
                                      <p:cBhvr>
                                        <p:cTn id="11" dur="2000"/>
                                        <p:tgtEl>
                                          <p:spTgt spid="260106"/>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260105"/>
                                        </p:tgtEl>
                                        <p:attrNameLst>
                                          <p:attrName>style.visibility</p:attrName>
                                        </p:attrNameLst>
                                      </p:cBhvr>
                                      <p:to>
                                        <p:strVal val="visible"/>
                                      </p:to>
                                    </p:set>
                                    <p:animEffect transition="in" filter="wipe(up)">
                                      <p:cBhvr>
                                        <p:cTn id="15" dur="1000"/>
                                        <p:tgtEl>
                                          <p:spTgt spid="260105"/>
                                        </p:tgtEl>
                                      </p:cBhvr>
                                    </p:animEffect>
                                  </p:childTnLst>
                                </p:cTn>
                              </p:par>
                            </p:childTnLst>
                          </p:cTn>
                        </p:par>
                        <p:par>
                          <p:cTn id="16" fill="hold" nodeType="afterGroup">
                            <p:stCondLst>
                              <p:cond delay="5000"/>
                            </p:stCondLst>
                            <p:childTnLst>
                              <p:par>
                                <p:cTn id="17" presetID="22" presetClass="entr" presetSubtype="1" fill="hold" grpId="0" nodeType="afterEffect">
                                  <p:stCondLst>
                                    <p:cond delay="0"/>
                                  </p:stCondLst>
                                  <p:childTnLst>
                                    <p:set>
                                      <p:cBhvr>
                                        <p:cTn id="18" dur="1" fill="hold">
                                          <p:stCondLst>
                                            <p:cond delay="0"/>
                                          </p:stCondLst>
                                        </p:cTn>
                                        <p:tgtEl>
                                          <p:spTgt spid="260104"/>
                                        </p:tgtEl>
                                        <p:attrNameLst>
                                          <p:attrName>style.visibility</p:attrName>
                                        </p:attrNameLst>
                                      </p:cBhvr>
                                      <p:to>
                                        <p:strVal val="visible"/>
                                      </p:to>
                                    </p:set>
                                    <p:animEffect transition="in" filter="wipe(up)">
                                      <p:cBhvr>
                                        <p:cTn id="19" dur="2000"/>
                                        <p:tgtEl>
                                          <p:spTgt spid="260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4" grpId="0"/>
      <p:bldP spid="260105" grpId="0"/>
      <p:bldP spid="2601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CapannaNazaret"/>
          <p:cNvPicPr>
            <a:picLocks noGrp="1" noChangeAspect="1" noChangeArrowheads="1"/>
          </p:cNvPicPr>
          <p:nvPr>
            <p:ph/>
          </p:nvPr>
        </p:nvPicPr>
        <p:blipFill>
          <a:blip r:embed="rId2">
            <a:lum contrast="18000"/>
            <a:grayscl/>
            <a:extLst>
              <a:ext uri="{28A0092B-C50C-407E-A947-70E740481C1C}">
                <a14:useLocalDpi xmlns:a14="http://schemas.microsoft.com/office/drawing/2010/main" val="0"/>
              </a:ext>
            </a:extLst>
          </a:blip>
          <a:srcRect/>
          <a:stretch>
            <a:fillRect/>
          </a:stretch>
        </p:blipFill>
        <p:spPr>
          <a:xfrm>
            <a:off x="1524001" y="0"/>
            <a:ext cx="4587875" cy="6858000"/>
          </a:xfrm>
          <a:noFill/>
        </p:spPr>
      </p:pic>
      <p:sp>
        <p:nvSpPr>
          <p:cNvPr id="75783" name="Text Box 7"/>
          <p:cNvSpPr txBox="1">
            <a:spLocks noChangeArrowheads="1"/>
          </p:cNvSpPr>
          <p:nvPr/>
        </p:nvSpPr>
        <p:spPr bwMode="auto">
          <a:xfrm>
            <a:off x="6600825" y="1196975"/>
            <a:ext cx="3384550" cy="1569660"/>
          </a:xfrm>
          <a:prstGeom prst="rect">
            <a:avLst/>
          </a:prstGeom>
          <a:noFill/>
          <a:ln w="9525">
            <a:noFill/>
            <a:miter lim="800000"/>
            <a:headEnd/>
            <a:tailEnd/>
          </a:ln>
          <a:effectLst/>
        </p:spPr>
        <p:txBody>
          <a:bodyPr>
            <a:spAutoFit/>
          </a:bodyPr>
          <a:lstStyle/>
          <a:p>
            <a:pPr algn="ctr">
              <a:defRPr/>
            </a:pPr>
            <a:r>
              <a:rPr lang="it-IT" sz="2400" dirty="0">
                <a:solidFill>
                  <a:schemeClr val="bg1"/>
                </a:solidFill>
                <a:latin typeface="Comic Sans MS" pitchFamily="66" charset="0"/>
              </a:rPr>
              <a:t>In Nazareth, he sets out to live the life of Jesus of Nazareth as he imagines it.</a:t>
            </a:r>
            <a:endParaRPr lang="en-US" sz="2400" dirty="0">
              <a:solidFill>
                <a:schemeClr val="bg1"/>
              </a:solidFill>
              <a:latin typeface="Comic Sans MS" pitchFamily="66" charset="0"/>
            </a:endParaRPr>
          </a:p>
        </p:txBody>
      </p:sp>
      <p:sp>
        <p:nvSpPr>
          <p:cNvPr id="75784" name="Text Box 8"/>
          <p:cNvSpPr txBox="1">
            <a:spLocks noChangeArrowheads="1"/>
          </p:cNvSpPr>
          <p:nvPr/>
        </p:nvSpPr>
        <p:spPr bwMode="auto">
          <a:xfrm>
            <a:off x="6672263" y="3500439"/>
            <a:ext cx="3529012" cy="1200329"/>
          </a:xfrm>
          <a:prstGeom prst="rect">
            <a:avLst/>
          </a:prstGeom>
          <a:noFill/>
          <a:ln w="9525">
            <a:noFill/>
            <a:miter lim="800000"/>
            <a:headEnd/>
            <a:tailEnd/>
          </a:ln>
          <a:effectLst/>
        </p:spPr>
        <p:txBody>
          <a:bodyPr>
            <a:spAutoFit/>
          </a:bodyPr>
          <a:lstStyle/>
          <a:p>
            <a:pPr algn="ctr">
              <a:defRPr/>
            </a:pPr>
            <a:r>
              <a:rPr lang="it-IT" sz="2400" dirty="0">
                <a:solidFill>
                  <a:schemeClr val="bg1"/>
                </a:solidFill>
                <a:latin typeface="Comic Sans MS" pitchFamily="66" charset="0"/>
              </a:rPr>
              <a:t>He lives in a wooden hut in the garden of the Poor Clares.</a:t>
            </a:r>
            <a:endParaRPr lang="en-US" sz="2400" dirty="0">
              <a:solidFill>
                <a:schemeClr val="bg1"/>
              </a:solidFill>
              <a:latin typeface="Comic Sans MS" pitchFamily="66" charset="0"/>
            </a:endParaRPr>
          </a:p>
        </p:txBody>
      </p:sp>
    </p:spTree>
    <p:extLst>
      <p:ext uri="{BB962C8B-B14F-4D97-AF65-F5344CB8AC3E}">
        <p14:creationId xmlns:p14="http://schemas.microsoft.com/office/powerpoint/2010/main" val="8242741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arn(outVertical)">
                                      <p:cBhvr>
                                        <p:cTn id="7" dur="2000"/>
                                        <p:tgtEl>
                                          <p:spTgt spid="75780"/>
                                        </p:tgtEl>
                                      </p:cBhvr>
                                    </p:animEffect>
                                  </p:childTnLst>
                                </p:cTn>
                              </p:par>
                            </p:childTnLst>
                          </p:cTn>
                        </p:par>
                        <p:par>
                          <p:cTn id="8" fill="hold" nodeType="afterGroup">
                            <p:stCondLst>
                              <p:cond delay="2000"/>
                            </p:stCondLst>
                            <p:childTnLst>
                              <p:par>
                                <p:cTn id="9" presetID="22" presetClass="entr" presetSubtype="8" fill="hold" grpId="0" nodeType="afterEffect">
                                  <p:stCondLst>
                                    <p:cond delay="100"/>
                                  </p:stCondLst>
                                  <p:childTnLst>
                                    <p:set>
                                      <p:cBhvr>
                                        <p:cTn id="10" dur="1" fill="hold">
                                          <p:stCondLst>
                                            <p:cond delay="0"/>
                                          </p:stCondLst>
                                        </p:cTn>
                                        <p:tgtEl>
                                          <p:spTgt spid="75783"/>
                                        </p:tgtEl>
                                        <p:attrNameLst>
                                          <p:attrName>style.visibility</p:attrName>
                                        </p:attrNameLst>
                                      </p:cBhvr>
                                      <p:to>
                                        <p:strVal val="visible"/>
                                      </p:to>
                                    </p:set>
                                    <p:animEffect transition="in" filter="wipe(left)">
                                      <p:cBhvr>
                                        <p:cTn id="11" dur="2000"/>
                                        <p:tgtEl>
                                          <p:spTgt spid="75783"/>
                                        </p:tgtEl>
                                      </p:cBhvr>
                                    </p:animEffect>
                                  </p:childTnLst>
                                </p:cTn>
                              </p:par>
                            </p:childTnLst>
                          </p:cTn>
                        </p:par>
                        <p:par>
                          <p:cTn id="12" fill="hold" nodeType="afterGroup">
                            <p:stCondLst>
                              <p:cond delay="4100"/>
                            </p:stCondLst>
                            <p:childTnLst>
                              <p:par>
                                <p:cTn id="13" presetID="22" presetClass="entr" presetSubtype="8" fill="hold" grpId="0" nodeType="afterEffect">
                                  <p:stCondLst>
                                    <p:cond delay="0"/>
                                  </p:stCondLst>
                                  <p:childTnLst>
                                    <p:set>
                                      <p:cBhvr>
                                        <p:cTn id="14" dur="1" fill="hold">
                                          <p:stCondLst>
                                            <p:cond delay="0"/>
                                          </p:stCondLst>
                                        </p:cTn>
                                        <p:tgtEl>
                                          <p:spTgt spid="75784"/>
                                        </p:tgtEl>
                                        <p:attrNameLst>
                                          <p:attrName>style.visibility</p:attrName>
                                        </p:attrNameLst>
                                      </p:cBhvr>
                                      <p:to>
                                        <p:strVal val="visible"/>
                                      </p:to>
                                    </p:set>
                                    <p:animEffect transition="in" filter="wipe(left)">
                                      <p:cBhvr>
                                        <p:cTn id="15" dur="20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p:bldP spid="757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MadonnadelP"/>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47851" y="333375"/>
            <a:ext cx="3675063" cy="5327650"/>
          </a:xfrm>
          <a:noFill/>
        </p:spPr>
      </p:pic>
      <p:sp>
        <p:nvSpPr>
          <p:cNvPr id="76806" name="Text Box 6"/>
          <p:cNvSpPr txBox="1">
            <a:spLocks noChangeArrowheads="1"/>
          </p:cNvSpPr>
          <p:nvPr/>
        </p:nvSpPr>
        <p:spPr bwMode="auto">
          <a:xfrm>
            <a:off x="2424114" y="5805488"/>
            <a:ext cx="2160587" cy="641350"/>
          </a:xfrm>
          <a:prstGeom prst="rect">
            <a:avLst/>
          </a:prstGeom>
          <a:noFill/>
          <a:ln w="9525">
            <a:noFill/>
            <a:miter lim="800000"/>
            <a:headEnd/>
            <a:tailEnd/>
          </a:ln>
          <a:effectLst/>
        </p:spPr>
        <p:txBody>
          <a:bodyPr>
            <a:spAutoFit/>
          </a:bodyPr>
          <a:lstStyle/>
          <a:p>
            <a:pPr algn="ctr" eaLnBrk="0" hangingPunct="0">
              <a:defRPr/>
            </a:pPr>
            <a:r>
              <a:rPr lang="it-IT" dirty="0">
                <a:latin typeface="Comic Sans MS" pitchFamily="66" charset="0"/>
              </a:rPr>
              <a:t>Icon painted by Brother Charles</a:t>
            </a:r>
            <a:endParaRPr lang="en-US" dirty="0">
              <a:latin typeface="Comic Sans MS" pitchFamily="66" charset="0"/>
            </a:endParaRPr>
          </a:p>
        </p:txBody>
      </p:sp>
      <p:sp>
        <p:nvSpPr>
          <p:cNvPr id="76807" name="Text Box 7"/>
          <p:cNvSpPr txBox="1">
            <a:spLocks noChangeArrowheads="1"/>
          </p:cNvSpPr>
          <p:nvPr/>
        </p:nvSpPr>
        <p:spPr bwMode="auto">
          <a:xfrm>
            <a:off x="5880100" y="1125538"/>
            <a:ext cx="4248150" cy="3970318"/>
          </a:xfrm>
          <a:prstGeom prst="rect">
            <a:avLst/>
          </a:prstGeom>
          <a:noFill/>
          <a:ln w="9525">
            <a:noFill/>
            <a:miter lim="800000"/>
            <a:headEnd/>
            <a:tailEnd/>
          </a:ln>
          <a:effectLst/>
        </p:spPr>
        <p:txBody>
          <a:bodyPr>
            <a:spAutoFit/>
          </a:bodyPr>
          <a:lstStyle/>
          <a:p>
            <a:pPr algn="ctr">
              <a:defRPr/>
            </a:pPr>
            <a:r>
              <a:rPr lang="it-IT" sz="2400" dirty="0">
                <a:solidFill>
                  <a:srgbClr val="FF0000"/>
                </a:solidFill>
                <a:latin typeface="Comic Sans MS" pitchFamily="66" charset="0"/>
              </a:rPr>
              <a:t>From 1899 onwards he changes his signature and calls himself: </a:t>
            </a:r>
          </a:p>
          <a:p>
            <a:pPr algn="ctr">
              <a:defRPr/>
            </a:pPr>
            <a:endParaRPr lang="it-IT" sz="2400" dirty="0">
              <a:solidFill>
                <a:srgbClr val="FF0000"/>
              </a:solidFill>
              <a:latin typeface="Comic Sans MS" pitchFamily="66" charset="0"/>
            </a:endParaRPr>
          </a:p>
          <a:p>
            <a:pPr algn="ctr">
              <a:defRPr/>
            </a:pPr>
            <a:r>
              <a:rPr lang="it-IT" sz="2400" b="1" dirty="0">
                <a:solidFill>
                  <a:srgbClr val="FF0000"/>
                </a:solidFill>
                <a:latin typeface="Comic Sans MS" pitchFamily="66" charset="0"/>
              </a:rPr>
              <a:t>Brother Charles of Jesus.</a:t>
            </a:r>
            <a:endParaRPr lang="it-IT" sz="2400" b="1" i="1" dirty="0">
              <a:solidFill>
                <a:srgbClr val="FF0000"/>
              </a:solidFill>
              <a:latin typeface="Comic Sans MS" pitchFamily="66" charset="0"/>
            </a:endParaRPr>
          </a:p>
          <a:p>
            <a:pPr algn="ctr">
              <a:defRPr/>
            </a:pPr>
            <a:endParaRPr lang="it-IT" sz="2400" i="1" dirty="0">
              <a:solidFill>
                <a:srgbClr val="FF0000"/>
              </a:solidFill>
              <a:latin typeface="Comic Sans MS" pitchFamily="66" charset="0"/>
            </a:endParaRPr>
          </a:p>
          <a:p>
            <a:pPr algn="ctr">
              <a:defRPr/>
            </a:pPr>
            <a:r>
              <a:rPr lang="it-IT" sz="2400" dirty="0">
                <a:solidFill>
                  <a:srgbClr val="FF0000"/>
                </a:solidFill>
                <a:latin typeface="Comic Sans MS" pitchFamily="66" charset="0"/>
              </a:rPr>
              <a:t>He writes a first edition of </a:t>
            </a:r>
            <a:r>
              <a:rPr lang="it-IT" sz="2400" b="1" dirty="0">
                <a:solidFill>
                  <a:srgbClr val="FF0000"/>
                </a:solidFill>
                <a:latin typeface="Comic Sans MS" pitchFamily="66" charset="0"/>
              </a:rPr>
              <a:t>the rule</a:t>
            </a:r>
            <a:endParaRPr lang="it-IT" sz="2400" dirty="0">
              <a:solidFill>
                <a:srgbClr val="FF0000"/>
              </a:solidFill>
              <a:latin typeface="Comic Sans MS" pitchFamily="66" charset="0"/>
            </a:endParaRPr>
          </a:p>
          <a:p>
            <a:pPr algn="ctr">
              <a:defRPr/>
            </a:pPr>
            <a:r>
              <a:rPr lang="it-IT" sz="2400" dirty="0">
                <a:solidFill>
                  <a:srgbClr val="FF0000"/>
                </a:solidFill>
                <a:latin typeface="Comic Sans MS" pitchFamily="66" charset="0"/>
              </a:rPr>
              <a:t>for the </a:t>
            </a:r>
            <a:r>
              <a:rPr lang="it-IT" sz="2400" b="1" dirty="0">
                <a:solidFill>
                  <a:srgbClr val="FF0000"/>
                </a:solidFill>
                <a:latin typeface="Comic Sans MS" pitchFamily="66" charset="0"/>
              </a:rPr>
              <a:t>‘little brothers’</a:t>
            </a:r>
          </a:p>
          <a:p>
            <a:pPr algn="ctr">
              <a:spcBef>
                <a:spcPct val="50000"/>
              </a:spcBef>
              <a:defRPr/>
            </a:pPr>
            <a:endParaRPr lang="en-US" sz="2400" b="1" dirty="0">
              <a:solidFill>
                <a:srgbClr val="FF0000"/>
              </a:solidFill>
              <a:latin typeface="Comic Sans MS" pitchFamily="66" charset="0"/>
            </a:endParaRPr>
          </a:p>
        </p:txBody>
      </p:sp>
    </p:spTree>
    <p:extLst>
      <p:ext uri="{BB962C8B-B14F-4D97-AF65-F5344CB8AC3E}">
        <p14:creationId xmlns:p14="http://schemas.microsoft.com/office/powerpoint/2010/main" val="39005573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circle(out)">
                                      <p:cBhvr>
                                        <p:cTn id="7" dur="2000"/>
                                        <p:tgtEl>
                                          <p:spTgt spid="76804"/>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76806">
                                            <p:txEl>
                                              <p:pRg st="0" end="0"/>
                                            </p:txEl>
                                          </p:spTgt>
                                        </p:tgtEl>
                                        <p:attrNameLst>
                                          <p:attrName>style.visibility</p:attrName>
                                        </p:attrNameLst>
                                      </p:cBhvr>
                                      <p:to>
                                        <p:strVal val="visible"/>
                                      </p:to>
                                    </p:set>
                                    <p:animEffect transition="in" filter="wipe(left)">
                                      <p:cBhvr>
                                        <p:cTn id="11" dur="2000"/>
                                        <p:tgtEl>
                                          <p:spTgt spid="76806">
                                            <p:txEl>
                                              <p:pRg st="0" end="0"/>
                                            </p:txEl>
                                          </p:spTgt>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76807"/>
                                        </p:tgtEl>
                                        <p:attrNameLst>
                                          <p:attrName>style.visibility</p:attrName>
                                        </p:attrNameLst>
                                      </p:cBhvr>
                                      <p:to>
                                        <p:strVal val="visible"/>
                                      </p:to>
                                    </p:set>
                                    <p:animEffect transition="in" filter="wipe(left)">
                                      <p:cBhvr>
                                        <p:cTn id="15" dur="2000"/>
                                        <p:tgtEl>
                                          <p:spTgt spid="76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ttleSisters\Desktop\Travail de Nabil Sami\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0693" y="1225464"/>
            <a:ext cx="7814102" cy="5632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3512" y="148246"/>
            <a:ext cx="8748464" cy="1077218"/>
          </a:xfrm>
          <a:prstGeom prst="rect">
            <a:avLst/>
          </a:prstGeom>
          <a:noFill/>
        </p:spPr>
        <p:txBody>
          <a:bodyPr wrap="square" rtlCol="0">
            <a:spAutoFit/>
          </a:bodyPr>
          <a:lstStyle/>
          <a:p>
            <a:pPr algn="ctr"/>
            <a:r>
              <a:rPr lang="en-GB" sz="3200" dirty="0">
                <a:solidFill>
                  <a:schemeClr val="bg1"/>
                </a:solidFill>
                <a:latin typeface="Comic Sans MS" pitchFamily="66" charset="0"/>
              </a:rPr>
              <a:t>Charles leads us to the simplicity of the Incarnation, to Bethlehem and to Nazareth…</a:t>
            </a:r>
          </a:p>
        </p:txBody>
      </p:sp>
    </p:spTree>
    <p:extLst>
      <p:ext uri="{BB962C8B-B14F-4D97-AF65-F5344CB8AC3E}">
        <p14:creationId xmlns:p14="http://schemas.microsoft.com/office/powerpoint/2010/main" val="369398728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3000"/>
                                        <p:tgtEl>
                                          <p:spTgt spid="2">
                                            <p:txEl>
                                              <p:pRg st="0" end="0"/>
                                            </p:txEl>
                                          </p:spTgt>
                                        </p:tgtEl>
                                      </p:cBhvr>
                                    </p:animEffect>
                                  </p:childTnLst>
                                </p:cTn>
                              </p:par>
                            </p:childTnLst>
                          </p:cTn>
                        </p:par>
                        <p:par>
                          <p:cTn id="8" fill="hold">
                            <p:stCondLst>
                              <p:cond delay="3000"/>
                            </p:stCondLst>
                            <p:childTnLst>
                              <p:par>
                                <p:cTn id="9" presetID="16" presetClass="entr" presetSubtype="37"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outVertical)">
                                      <p:cBhvr>
                                        <p:cTn id="11"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1775520" y="4725144"/>
            <a:ext cx="8712968" cy="1754326"/>
          </a:xfrm>
          <a:prstGeom prst="rect">
            <a:avLst/>
          </a:prstGeom>
          <a:noFill/>
          <a:ln w="9525">
            <a:noFill/>
            <a:miter lim="800000"/>
            <a:headEnd/>
            <a:tailEnd/>
          </a:ln>
          <a:effectLst/>
        </p:spPr>
        <p:txBody>
          <a:bodyPr wrap="square">
            <a:spAutoFit/>
          </a:bodyPr>
          <a:lstStyle/>
          <a:p>
            <a:pPr algn="ctr">
              <a:defRPr/>
            </a:pPr>
            <a:endParaRPr lang="it-IT" sz="2400" dirty="0">
              <a:latin typeface="Comic Sans MS" pitchFamily="66" charset="0"/>
            </a:endParaRPr>
          </a:p>
          <a:p>
            <a:pPr algn="ctr">
              <a:defRPr/>
            </a:pPr>
            <a:r>
              <a:rPr lang="it-IT" sz="2800" i="1" dirty="0">
                <a:solidFill>
                  <a:schemeClr val="bg1"/>
                </a:solidFill>
                <a:latin typeface="Comic Sans MS" pitchFamily="66" charset="0"/>
              </a:rPr>
              <a:t>‘shout the Gospel from the rooftops, not through words but by your life, </a:t>
            </a:r>
            <a:r>
              <a:rPr lang="it-IT" sz="2800" dirty="0">
                <a:solidFill>
                  <a:schemeClr val="bg1"/>
                </a:solidFill>
                <a:latin typeface="Comic Sans MS" pitchFamily="66" charset="0"/>
              </a:rPr>
              <a:t>following </a:t>
            </a:r>
            <a:r>
              <a:rPr lang="it-IT" sz="2800" i="1" dirty="0">
                <a:solidFill>
                  <a:schemeClr val="bg1"/>
                </a:solidFill>
                <a:latin typeface="Comic Sans MS" pitchFamily="66" charset="0"/>
              </a:rPr>
              <a:t>Jesus of Nazareth: ‘</a:t>
            </a:r>
            <a:endParaRPr lang="it-IT" sz="2800" dirty="0">
              <a:solidFill>
                <a:schemeClr val="bg1"/>
              </a:solidFill>
              <a:latin typeface="Comic Sans MS" pitchFamily="66" charset="0"/>
            </a:endParaRPr>
          </a:p>
        </p:txBody>
      </p:sp>
      <p:pic>
        <p:nvPicPr>
          <p:cNvPr id="77829" name="Picture 5" descr="Mod"/>
          <p:cNvPicPr>
            <a:picLocks noGrp="1" noChangeAspect="1" noChangeArrowheads="1"/>
          </p:cNvPicPr>
          <p:nvPr>
            <p:ph/>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23944" r="9215" b="50345"/>
          <a:stretch/>
        </p:blipFill>
        <p:spPr>
          <a:xfrm>
            <a:off x="1867124" y="1484784"/>
            <a:ext cx="8429451" cy="2664296"/>
          </a:xfrm>
          <a:noFill/>
        </p:spPr>
      </p:pic>
      <p:sp>
        <p:nvSpPr>
          <p:cNvPr id="77831" name="Rectangle 7"/>
          <p:cNvSpPr>
            <a:spLocks noChangeArrowheads="1"/>
          </p:cNvSpPr>
          <p:nvPr/>
        </p:nvSpPr>
        <p:spPr bwMode="auto">
          <a:xfrm>
            <a:off x="1919536" y="404665"/>
            <a:ext cx="8424936" cy="646331"/>
          </a:xfrm>
          <a:prstGeom prst="rect">
            <a:avLst/>
          </a:prstGeom>
          <a:noFill/>
          <a:ln w="9525">
            <a:noFill/>
            <a:miter lim="800000"/>
            <a:headEnd/>
            <a:tailEnd/>
          </a:ln>
          <a:effectLst/>
        </p:spPr>
        <p:txBody>
          <a:bodyPr wrap="square">
            <a:spAutoFit/>
          </a:bodyPr>
          <a:lstStyle/>
          <a:p>
            <a:pPr algn="ctr">
              <a:defRPr/>
            </a:pPr>
            <a:r>
              <a:rPr lang="it-IT" sz="3600" dirty="0">
                <a:solidFill>
                  <a:schemeClr val="bg1"/>
                </a:solidFill>
                <a:latin typeface="Comic Sans MS" pitchFamily="66" charset="0"/>
              </a:rPr>
              <a:t>‘JESUS, The One and Only Model’.</a:t>
            </a:r>
          </a:p>
        </p:txBody>
      </p:sp>
    </p:spTree>
    <p:extLst>
      <p:ext uri="{BB962C8B-B14F-4D97-AF65-F5344CB8AC3E}">
        <p14:creationId xmlns:p14="http://schemas.microsoft.com/office/powerpoint/2010/main" val="192771086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7831">
                                            <p:txEl>
                                              <p:pRg st="0" end="0"/>
                                            </p:txEl>
                                          </p:spTgt>
                                        </p:tgtEl>
                                        <p:attrNameLst>
                                          <p:attrName>style.visibility</p:attrName>
                                        </p:attrNameLst>
                                      </p:cBhvr>
                                      <p:to>
                                        <p:strVal val="visible"/>
                                      </p:to>
                                    </p:set>
                                    <p:animEffect transition="in" filter="wipe(left)">
                                      <p:cBhvr>
                                        <p:cTn id="7" dur="2000"/>
                                        <p:tgtEl>
                                          <p:spTgt spid="77831">
                                            <p:txEl>
                                              <p:pRg st="0" end="0"/>
                                            </p:txEl>
                                          </p:spTgt>
                                        </p:tgtEl>
                                      </p:cBhvr>
                                    </p:animEffect>
                                  </p:childTnLst>
                                </p:cTn>
                              </p:par>
                            </p:childTnLst>
                          </p:cTn>
                        </p:par>
                        <p:par>
                          <p:cTn id="8" fill="hold" nodeType="afterGroup">
                            <p:stCondLst>
                              <p:cond delay="2000"/>
                            </p:stCondLst>
                            <p:childTnLst>
                              <p:par>
                                <p:cTn id="9" presetID="4" presetClass="entr" presetSubtype="32" fill="hold" nodeType="afterEffect">
                                  <p:stCondLst>
                                    <p:cond delay="0"/>
                                  </p:stCondLst>
                                  <p:childTnLst>
                                    <p:set>
                                      <p:cBhvr>
                                        <p:cTn id="10" dur="1" fill="hold">
                                          <p:stCondLst>
                                            <p:cond delay="0"/>
                                          </p:stCondLst>
                                        </p:cTn>
                                        <p:tgtEl>
                                          <p:spTgt spid="77829"/>
                                        </p:tgtEl>
                                        <p:attrNameLst>
                                          <p:attrName>style.visibility</p:attrName>
                                        </p:attrNameLst>
                                      </p:cBhvr>
                                      <p:to>
                                        <p:strVal val="visible"/>
                                      </p:to>
                                    </p:set>
                                    <p:animEffect transition="in" filter="box(out)">
                                      <p:cBhvr>
                                        <p:cTn id="11" dur="2000"/>
                                        <p:tgtEl>
                                          <p:spTgt spid="77829"/>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77828">
                                            <p:txEl>
                                              <p:pRg st="1" end="1"/>
                                            </p:txEl>
                                          </p:spTgt>
                                        </p:tgtEl>
                                        <p:attrNameLst>
                                          <p:attrName>style.visibility</p:attrName>
                                        </p:attrNameLst>
                                      </p:cBhvr>
                                      <p:to>
                                        <p:strVal val="visible"/>
                                      </p:to>
                                    </p:set>
                                    <p:animEffect transition="in" filter="wipe(left)">
                                      <p:cBhvr>
                                        <p:cTn id="15" dur="2000"/>
                                        <p:tgtEl>
                                          <p:spTgt spid="778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ittleSisters\Pictures\Charles\french dvd pics\HACKNEY - ch03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24000" y="25015"/>
            <a:ext cx="4427984" cy="69771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63764" y="1628801"/>
            <a:ext cx="4572000" cy="3170099"/>
          </a:xfrm>
          <a:prstGeom prst="rect">
            <a:avLst/>
          </a:prstGeom>
        </p:spPr>
        <p:txBody>
          <a:bodyPr>
            <a:spAutoFit/>
          </a:bodyPr>
          <a:lstStyle/>
          <a:p>
            <a:pPr algn="ctr"/>
            <a:r>
              <a:rPr lang="it-IT" sz="4000" dirty="0">
                <a:solidFill>
                  <a:schemeClr val="bg1"/>
                </a:solidFill>
                <a:latin typeface="Comic Sans MS" pitchFamily="66" charset="0"/>
              </a:rPr>
              <a:t>Let us too ‘cry out’ </a:t>
            </a:r>
          </a:p>
          <a:p>
            <a:pPr algn="ctr"/>
            <a:r>
              <a:rPr lang="it-IT" sz="4000" dirty="0">
                <a:solidFill>
                  <a:schemeClr val="bg1"/>
                </a:solidFill>
                <a:latin typeface="Comic Sans MS" pitchFamily="66" charset="0"/>
              </a:rPr>
              <a:t>the Gospel through all </a:t>
            </a:r>
          </a:p>
          <a:p>
            <a:pPr algn="ctr"/>
            <a:r>
              <a:rPr lang="it-IT" sz="4000" dirty="0">
                <a:solidFill>
                  <a:schemeClr val="bg1"/>
                </a:solidFill>
                <a:latin typeface="Comic Sans MS" pitchFamily="66" charset="0"/>
              </a:rPr>
              <a:t>we do and say.</a:t>
            </a:r>
          </a:p>
        </p:txBody>
      </p:sp>
    </p:spTree>
    <p:extLst>
      <p:ext uri="{BB962C8B-B14F-4D97-AF65-F5344CB8AC3E}">
        <p14:creationId xmlns:p14="http://schemas.microsoft.com/office/powerpoint/2010/main" val="338927528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prete1"/>
          <p:cNvPicPr>
            <a:picLocks noGrp="1" noChangeAspect="1" noChangeArrowheads="1"/>
          </p:cNvPicPr>
          <p:nvPr>
            <p:ph/>
          </p:nvPr>
        </p:nvPicPr>
        <p:blipFill>
          <a:blip r:embed="rId2">
            <a:lum bright="12000" contrast="-2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6426200" y="0"/>
            <a:ext cx="4241800" cy="5949950"/>
          </a:xfrm>
          <a:noFill/>
        </p:spPr>
      </p:pic>
      <p:sp>
        <p:nvSpPr>
          <p:cNvPr id="78854" name="Text Box 6"/>
          <p:cNvSpPr txBox="1">
            <a:spLocks noChangeArrowheads="1"/>
          </p:cNvSpPr>
          <p:nvPr/>
        </p:nvSpPr>
        <p:spPr bwMode="auto">
          <a:xfrm>
            <a:off x="6527800" y="6021388"/>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dirty="0">
                <a:solidFill>
                  <a:schemeClr val="bg1"/>
                </a:solidFill>
              </a:rPr>
              <a:t>With his nephew Charles de Blic</a:t>
            </a:r>
          </a:p>
          <a:p>
            <a:pPr algn="ctr" eaLnBrk="1" hangingPunct="1"/>
            <a:r>
              <a:rPr lang="it-IT" dirty="0">
                <a:solidFill>
                  <a:schemeClr val="bg1"/>
                </a:solidFill>
              </a:rPr>
              <a:t>At the time of his ordination.</a:t>
            </a:r>
            <a:endParaRPr lang="en-US" dirty="0">
              <a:solidFill>
                <a:schemeClr val="bg1"/>
              </a:solidFill>
            </a:endParaRPr>
          </a:p>
        </p:txBody>
      </p:sp>
      <p:sp>
        <p:nvSpPr>
          <p:cNvPr id="78855" name="Text Box 7"/>
          <p:cNvSpPr txBox="1">
            <a:spLocks noChangeArrowheads="1"/>
          </p:cNvSpPr>
          <p:nvPr/>
        </p:nvSpPr>
        <p:spPr bwMode="auto">
          <a:xfrm>
            <a:off x="1775521" y="476251"/>
            <a:ext cx="446494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3200" dirty="0">
                <a:solidFill>
                  <a:schemeClr val="bg1"/>
                </a:solidFill>
              </a:rPr>
              <a:t>Love for the Eucharist and the urgent need </a:t>
            </a:r>
          </a:p>
          <a:p>
            <a:pPr algn="ctr" eaLnBrk="1" hangingPunct="1"/>
            <a:r>
              <a:rPr lang="it-IT" sz="3200" dirty="0">
                <a:solidFill>
                  <a:schemeClr val="bg1"/>
                </a:solidFill>
              </a:rPr>
              <a:t>to give his life </a:t>
            </a:r>
          </a:p>
          <a:p>
            <a:pPr algn="ctr" eaLnBrk="1" hangingPunct="1"/>
            <a:r>
              <a:rPr lang="it-IT" sz="3200" dirty="0">
                <a:solidFill>
                  <a:schemeClr val="bg1"/>
                </a:solidFill>
              </a:rPr>
              <a:t>in union with Jesus </a:t>
            </a:r>
          </a:p>
          <a:p>
            <a:pPr algn="ctr" eaLnBrk="1" hangingPunct="1"/>
            <a:r>
              <a:rPr lang="it-IT" sz="3200" dirty="0">
                <a:solidFill>
                  <a:schemeClr val="bg1"/>
                </a:solidFill>
              </a:rPr>
              <a:t>push him </a:t>
            </a:r>
          </a:p>
          <a:p>
            <a:pPr algn="ctr" eaLnBrk="1" hangingPunct="1"/>
            <a:r>
              <a:rPr lang="it-IT" sz="3200" dirty="0">
                <a:solidFill>
                  <a:schemeClr val="bg1"/>
                </a:solidFill>
              </a:rPr>
              <a:t>to become a priest.</a:t>
            </a:r>
          </a:p>
          <a:p>
            <a:pPr algn="ctr" eaLnBrk="1" hangingPunct="1"/>
            <a:endParaRPr lang="it-IT" sz="3200" dirty="0">
              <a:solidFill>
                <a:schemeClr val="bg1"/>
              </a:solidFill>
            </a:endParaRPr>
          </a:p>
          <a:p>
            <a:pPr algn="ctr" eaLnBrk="1" hangingPunct="1"/>
            <a:r>
              <a:rPr lang="it-IT" sz="3200" dirty="0">
                <a:solidFill>
                  <a:schemeClr val="bg1"/>
                </a:solidFill>
              </a:rPr>
              <a:t>Back in France he is ordained </a:t>
            </a:r>
          </a:p>
          <a:p>
            <a:pPr algn="ctr" eaLnBrk="1" hangingPunct="1"/>
            <a:r>
              <a:rPr lang="it-IT" sz="3200" dirty="0">
                <a:solidFill>
                  <a:schemeClr val="bg1"/>
                </a:solidFill>
              </a:rPr>
              <a:t>on the 9 June 1901.</a:t>
            </a:r>
          </a:p>
          <a:p>
            <a:pPr algn="ctr" eaLnBrk="1" hangingPunct="1"/>
            <a:endParaRPr lang="it-IT" sz="3200" dirty="0">
              <a:solidFill>
                <a:schemeClr val="bg1"/>
              </a:solidFill>
            </a:endParaRPr>
          </a:p>
        </p:txBody>
      </p:sp>
    </p:spTree>
    <p:extLst>
      <p:ext uri="{BB962C8B-B14F-4D97-AF65-F5344CB8AC3E}">
        <p14:creationId xmlns:p14="http://schemas.microsoft.com/office/powerpoint/2010/main" val="383651070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barn(outVertical)">
                                      <p:cBhvr>
                                        <p:cTn id="7" dur="2000"/>
                                        <p:tgtEl>
                                          <p:spTgt spid="78852"/>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8854"/>
                                        </p:tgtEl>
                                        <p:attrNameLst>
                                          <p:attrName>style.visibility</p:attrName>
                                        </p:attrNameLst>
                                      </p:cBhvr>
                                      <p:to>
                                        <p:strVal val="visible"/>
                                      </p:to>
                                    </p:set>
                                    <p:animEffect transition="in" filter="wipe(up)">
                                      <p:cBhvr>
                                        <p:cTn id="11" dur="2000"/>
                                        <p:tgtEl>
                                          <p:spTgt spid="78854"/>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78855"/>
                                        </p:tgtEl>
                                        <p:attrNameLst>
                                          <p:attrName>style.visibility</p:attrName>
                                        </p:attrNameLst>
                                      </p:cBhvr>
                                      <p:to>
                                        <p:strVal val="visible"/>
                                      </p:to>
                                    </p:set>
                                    <p:animEffect transition="in" filter="wipe(up)">
                                      <p:cBhvr>
                                        <p:cTn id="15" dur="20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p:bldP spid="788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LittleSisters\Pictures\Charles\french dvd pics\HACKNEY - ch0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994" y="0"/>
            <a:ext cx="527969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27176" y="181958"/>
            <a:ext cx="3528392" cy="6494085"/>
          </a:xfrm>
          <a:prstGeom prst="rect">
            <a:avLst/>
          </a:prstGeom>
        </p:spPr>
        <p:txBody>
          <a:bodyPr wrap="square">
            <a:spAutoFit/>
          </a:bodyPr>
          <a:lstStyle/>
          <a:p>
            <a:pPr algn="ctr"/>
            <a:r>
              <a:rPr lang="it-IT" sz="3200" dirty="0">
                <a:solidFill>
                  <a:srgbClr val="FF0000"/>
                </a:solidFill>
                <a:latin typeface="Comic Sans MS" pitchFamily="66" charset="0"/>
              </a:rPr>
              <a:t>He thinks first of all of the people of Morocco but it is still a closed country.</a:t>
            </a:r>
          </a:p>
          <a:p>
            <a:pPr algn="ctr"/>
            <a:r>
              <a:rPr lang="it-IT" sz="3200" dirty="0">
                <a:solidFill>
                  <a:srgbClr val="FF0000"/>
                </a:solidFill>
                <a:latin typeface="Comic Sans MS" pitchFamily="66" charset="0"/>
              </a:rPr>
              <a:t>He decides to return to Algeria, </a:t>
            </a:r>
          </a:p>
          <a:p>
            <a:pPr algn="ctr"/>
            <a:r>
              <a:rPr lang="it-IT" sz="3200" dirty="0">
                <a:solidFill>
                  <a:srgbClr val="FF0000"/>
                </a:solidFill>
                <a:latin typeface="Comic Sans MS" pitchFamily="66" charset="0"/>
              </a:rPr>
              <a:t>‘</a:t>
            </a:r>
            <a:r>
              <a:rPr lang="it-IT" sz="3200" i="1" dirty="0">
                <a:solidFill>
                  <a:srgbClr val="FF0000"/>
                </a:solidFill>
                <a:latin typeface="Comic Sans MS" pitchFamily="66" charset="0"/>
              </a:rPr>
              <a:t>to bring Jesus to those who are the farthest to reach’.</a:t>
            </a:r>
            <a:endParaRPr lang="en-US" sz="3200" i="1" dirty="0">
              <a:solidFill>
                <a:srgbClr val="FF0000"/>
              </a:solidFill>
              <a:latin typeface="Comic Sans MS" pitchFamily="66" charset="0"/>
            </a:endParaRPr>
          </a:p>
        </p:txBody>
      </p:sp>
    </p:spTree>
    <p:extLst>
      <p:ext uri="{BB962C8B-B14F-4D97-AF65-F5344CB8AC3E}">
        <p14:creationId xmlns:p14="http://schemas.microsoft.com/office/powerpoint/2010/main" val="273307767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2000"/>
                                        <p:tgtEl>
                                          <p:spTgt spid="7170"/>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
          <p:cNvSpPr>
            <a:spLocks noGrp="1" noChangeArrowheads="1"/>
          </p:cNvSpPr>
          <p:nvPr>
            <p:ph type="title"/>
          </p:nvPr>
        </p:nvSpPr>
        <p:spPr/>
        <p:txBody>
          <a:bodyPr/>
          <a:lstStyle/>
          <a:p>
            <a:pPr eaLnBrk="1" hangingPunct="1"/>
            <a:endParaRPr lang="en-GB"/>
          </a:p>
        </p:txBody>
      </p:sp>
      <p:pic>
        <p:nvPicPr>
          <p:cNvPr id="79876" name="Picture 4" descr="fortino"/>
          <p:cNvPicPr>
            <a:picLocks noGrp="1" noChangeAspect="1" noChangeArrowheads="1"/>
          </p:cNvPicPr>
          <p:nvPr>
            <p:ph sz="half" idx="1"/>
          </p:nvPr>
        </p:nvPicPr>
        <p:blipFill>
          <a:blip r:embed="rId2">
            <a:lum bright="24000" contrast="42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10831"/>
          <a:stretch>
            <a:fillRect/>
          </a:stretch>
        </p:blipFill>
        <p:spPr>
          <a:xfrm>
            <a:off x="1524000" y="0"/>
            <a:ext cx="9144000" cy="2509838"/>
          </a:xfrm>
          <a:noFill/>
        </p:spPr>
      </p:pic>
      <p:pic>
        <p:nvPicPr>
          <p:cNvPr id="79878" name="Picture 6" descr="Fr"/>
          <p:cNvPicPr>
            <a:picLocks noGrp="1" noChangeAspect="1" noChangeArrowheads="1"/>
          </p:cNvPicPr>
          <p:nvPr>
            <p:ph sz="quarter" idx="2"/>
          </p:nvPr>
        </p:nvPicPr>
        <p:blipFill>
          <a:blip r:embed="rId4">
            <a:lum bright="6000" contrast="30000"/>
            <a:graysc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24000" y="3228976"/>
            <a:ext cx="3779838" cy="3629025"/>
          </a:xfrm>
          <a:noFill/>
        </p:spPr>
      </p:pic>
      <p:pic>
        <p:nvPicPr>
          <p:cNvPr id="79881" name="Picture 9" descr="BA"/>
          <p:cNvPicPr>
            <a:picLocks noGrp="1" noChangeAspect="1" noChangeArrowheads="1"/>
          </p:cNvPicPr>
          <p:nvPr>
            <p:ph sz="quarter" idx="3"/>
          </p:nvPr>
        </p:nvPicPr>
        <p:blipFill>
          <a:blip r:embed="rId6">
            <a:lum bright="12000" contrast="24000"/>
            <a:graysc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23941"/>
          <a:stretch>
            <a:fillRect/>
          </a:stretch>
        </p:blipFill>
        <p:spPr>
          <a:xfrm>
            <a:off x="5519738" y="3257551"/>
            <a:ext cx="5148262" cy="3584575"/>
          </a:xfrm>
          <a:noFill/>
        </p:spPr>
      </p:pic>
      <p:sp>
        <p:nvSpPr>
          <p:cNvPr id="79884" name="Text Box 12"/>
          <p:cNvSpPr txBox="1">
            <a:spLocks noChangeArrowheads="1"/>
          </p:cNvSpPr>
          <p:nvPr/>
        </p:nvSpPr>
        <p:spPr bwMode="auto">
          <a:xfrm>
            <a:off x="1524000" y="2565401"/>
            <a:ext cx="9144000" cy="701675"/>
          </a:xfrm>
          <a:prstGeom prst="rect">
            <a:avLst/>
          </a:prstGeom>
          <a:noFill/>
          <a:ln w="9525">
            <a:noFill/>
            <a:miter lim="800000"/>
            <a:headEnd/>
            <a:tailEnd/>
          </a:ln>
          <a:effectLst/>
        </p:spPr>
        <p:txBody>
          <a:bodyPr>
            <a:spAutoFit/>
          </a:bodyPr>
          <a:lstStyle/>
          <a:p>
            <a:pPr algn="ctr" eaLnBrk="0" hangingPunct="0">
              <a:defRPr/>
            </a:pPr>
            <a:r>
              <a:rPr lang="it-IT" sz="4000" dirty="0">
                <a:solidFill>
                  <a:schemeClr val="bg1"/>
                </a:solidFill>
                <a:latin typeface="Comic Sans MS" pitchFamily="66" charset="0"/>
              </a:rPr>
              <a:t>1901 - 1905  </a:t>
            </a:r>
            <a:r>
              <a:rPr lang="it-IT" sz="3200" dirty="0">
                <a:solidFill>
                  <a:schemeClr val="bg1"/>
                </a:solidFill>
                <a:latin typeface="Comic Sans MS" pitchFamily="66" charset="0"/>
              </a:rPr>
              <a:t>He settles in</a:t>
            </a:r>
            <a:r>
              <a:rPr lang="it-IT" sz="4000" dirty="0">
                <a:solidFill>
                  <a:schemeClr val="bg1"/>
                </a:solidFill>
                <a:latin typeface="Comic Sans MS" pitchFamily="66" charset="0"/>
              </a:rPr>
              <a:t> Beni-Abbes </a:t>
            </a:r>
            <a:endParaRPr lang="en-US" sz="4000" dirty="0">
              <a:solidFill>
                <a:schemeClr val="bg1"/>
              </a:solidFill>
              <a:latin typeface="Comic Sans MS" pitchFamily="66" charset="0"/>
            </a:endParaRPr>
          </a:p>
        </p:txBody>
      </p:sp>
      <p:sp>
        <p:nvSpPr>
          <p:cNvPr id="40967" name="Text Box 13"/>
          <p:cNvSpPr txBox="1">
            <a:spLocks noChangeArrowheads="1"/>
          </p:cNvSpPr>
          <p:nvPr/>
        </p:nvSpPr>
        <p:spPr bwMode="auto">
          <a:xfrm>
            <a:off x="2640014" y="3357564"/>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2000" dirty="0">
                <a:solidFill>
                  <a:schemeClr val="bg1"/>
                </a:solidFill>
              </a:rPr>
              <a:t>Charles’ chapel</a:t>
            </a:r>
            <a:endParaRPr lang="en-US" sz="2000" dirty="0">
              <a:solidFill>
                <a:schemeClr val="bg1"/>
              </a:solidFill>
            </a:endParaRPr>
          </a:p>
        </p:txBody>
      </p:sp>
    </p:spTree>
    <p:extLst>
      <p:ext uri="{BB962C8B-B14F-4D97-AF65-F5344CB8AC3E}">
        <p14:creationId xmlns:p14="http://schemas.microsoft.com/office/powerpoint/2010/main" val="192717889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with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wipe(left)">
                                      <p:cBhvr>
                                        <p:cTn id="7" dur="2000"/>
                                        <p:tgtEl>
                                          <p:spTgt spid="79876"/>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79878"/>
                                        </p:tgtEl>
                                        <p:attrNameLst>
                                          <p:attrName>style.visibility</p:attrName>
                                        </p:attrNameLst>
                                      </p:cBhvr>
                                      <p:to>
                                        <p:strVal val="visible"/>
                                      </p:to>
                                    </p:set>
                                    <p:animEffect transition="in" filter="wipe(left)">
                                      <p:cBhvr>
                                        <p:cTn id="11" dur="2000"/>
                                        <p:tgtEl>
                                          <p:spTgt spid="79878"/>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40967">
                                            <p:txEl>
                                              <p:pRg st="0" end="0"/>
                                            </p:txEl>
                                          </p:spTgt>
                                        </p:tgtEl>
                                        <p:attrNameLst>
                                          <p:attrName>style.visibility</p:attrName>
                                        </p:attrNameLst>
                                      </p:cBhvr>
                                      <p:to>
                                        <p:strVal val="visible"/>
                                      </p:to>
                                    </p:set>
                                    <p:animEffect transition="in" filter="wipe(left)">
                                      <p:cBhvr>
                                        <p:cTn id="15" dur="2000"/>
                                        <p:tgtEl>
                                          <p:spTgt spid="40967">
                                            <p:txEl>
                                              <p:pRg st="0" end="0"/>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79881"/>
                                        </p:tgtEl>
                                        <p:attrNameLst>
                                          <p:attrName>style.visibility</p:attrName>
                                        </p:attrNameLst>
                                      </p:cBhvr>
                                      <p:to>
                                        <p:strVal val="visible"/>
                                      </p:to>
                                    </p:set>
                                    <p:animEffect transition="in" filter="wipe(left)">
                                      <p:cBhvr>
                                        <p:cTn id="19" dur="2000"/>
                                        <p:tgtEl>
                                          <p:spTgt spid="79881"/>
                                        </p:tgtEl>
                                      </p:cBhvr>
                                    </p:animEffect>
                                  </p:childTnLst>
                                </p:cTn>
                              </p:par>
                            </p:childTnLst>
                          </p:cTn>
                        </p:par>
                        <p:par>
                          <p:cTn id="20" fill="hold">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79884"/>
                                        </p:tgtEl>
                                        <p:attrNameLst>
                                          <p:attrName>style.visibility</p:attrName>
                                        </p:attrNameLst>
                                      </p:cBhvr>
                                      <p:to>
                                        <p:strVal val="visible"/>
                                      </p:to>
                                    </p:set>
                                    <p:animEffect transition="in" filter="wipe(left)">
                                      <p:cBhvr>
                                        <p:cTn id="23" dur="2000"/>
                                        <p:tgtEl>
                                          <p:spTgt spid="79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B"/>
          <p:cNvPicPr>
            <a:picLocks noGrp="1" noChangeAspect="1" noChangeArrowheads="1"/>
          </p:cNvPicPr>
          <p:nvPr>
            <p:ph sz="half"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a:xfrm>
            <a:off x="1524000" y="1"/>
            <a:ext cx="9144000" cy="5921375"/>
          </a:xfrm>
          <a:noFill/>
        </p:spPr>
      </p:pic>
      <p:sp>
        <p:nvSpPr>
          <p:cNvPr id="93194" name="Text Box 10"/>
          <p:cNvSpPr txBox="1">
            <a:spLocks noChangeArrowheads="1"/>
          </p:cNvSpPr>
          <p:nvPr/>
        </p:nvSpPr>
        <p:spPr bwMode="auto">
          <a:xfrm>
            <a:off x="1524000" y="5949951"/>
            <a:ext cx="9144000" cy="519113"/>
          </a:xfrm>
          <a:prstGeom prst="rect">
            <a:avLst/>
          </a:prstGeom>
          <a:noFill/>
          <a:ln w="9525">
            <a:noFill/>
            <a:miter lim="800000"/>
            <a:headEnd/>
            <a:tailEnd/>
          </a:ln>
          <a:effectLst/>
        </p:spPr>
        <p:txBody>
          <a:bodyPr>
            <a:spAutoFit/>
          </a:bodyPr>
          <a:lstStyle/>
          <a:p>
            <a:pPr algn="ctr">
              <a:defRPr/>
            </a:pPr>
            <a:r>
              <a:rPr lang="it-IT" sz="2800" dirty="0">
                <a:latin typeface="Comic Sans MS" pitchFamily="66" charset="0"/>
              </a:rPr>
              <a:t>The ‘fraternity’ of Beni Abbes  </a:t>
            </a:r>
            <a:r>
              <a:rPr lang="it-IT" sz="2000" dirty="0">
                <a:latin typeface="Comic Sans MS" pitchFamily="66" charset="0"/>
              </a:rPr>
              <a:t>Sketch by Brother</a:t>
            </a:r>
            <a:r>
              <a:rPr lang="it-IT" sz="2000" b="1" dirty="0">
                <a:latin typeface="Comic Sans MS" pitchFamily="66" charset="0"/>
              </a:rPr>
              <a:t> Charles.</a:t>
            </a:r>
            <a:endParaRPr lang="en-US" sz="2000" b="1" dirty="0">
              <a:latin typeface="Comic Sans MS" pitchFamily="66" charset="0"/>
            </a:endParaRPr>
          </a:p>
        </p:txBody>
      </p:sp>
    </p:spTree>
    <p:extLst>
      <p:ext uri="{BB962C8B-B14F-4D97-AF65-F5344CB8AC3E}">
        <p14:creationId xmlns:p14="http://schemas.microsoft.com/office/powerpoint/2010/main" val="99677720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box(out)">
                                      <p:cBhvr>
                                        <p:cTn id="7" dur="2000"/>
                                        <p:tgtEl>
                                          <p:spTgt spid="93188"/>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93194">
                                            <p:txEl>
                                              <p:pRg st="0" end="0"/>
                                            </p:txEl>
                                          </p:spTgt>
                                        </p:tgtEl>
                                        <p:attrNameLst>
                                          <p:attrName>style.visibility</p:attrName>
                                        </p:attrNameLst>
                                      </p:cBhvr>
                                      <p:to>
                                        <p:strVal val="visible"/>
                                      </p:to>
                                    </p:set>
                                    <p:animEffect transition="in" filter="wipe(left)">
                                      <p:cBhvr>
                                        <p:cTn id="11" dur="2000"/>
                                        <p:tgtEl>
                                          <p:spTgt spid="931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7" name="Picture 13"/>
          <p:cNvPicPr>
            <a:picLocks noGrp="1" noChangeAspect="1" noChangeArrowheads="1"/>
          </p:cNvPicPr>
          <p:nvPr>
            <p:ph sz="quarter" idx="3"/>
          </p:nvPr>
        </p:nvPicPr>
        <p:blipFill>
          <a:blip r:embed="rId2" cstate="print">
            <a:lum/>
            <a:extLst>
              <a:ext uri="{28A0092B-C50C-407E-A947-70E740481C1C}">
                <a14:useLocalDpi xmlns:a14="http://schemas.microsoft.com/office/drawing/2010/main" val="0"/>
              </a:ext>
            </a:extLst>
          </a:blip>
          <a:srcRect l="3146" t="6793" r="3864" b="5392"/>
          <a:stretch>
            <a:fillRect/>
          </a:stretch>
        </p:blipFill>
        <p:spPr>
          <a:xfrm>
            <a:off x="5591176" y="333376"/>
            <a:ext cx="4716463" cy="3211513"/>
          </a:xfrm>
          <a:noFill/>
        </p:spPr>
      </p:pic>
      <p:sp>
        <p:nvSpPr>
          <p:cNvPr id="43011" name="Text Box 18"/>
          <p:cNvSpPr txBox="1">
            <a:spLocks noChangeArrowheads="1"/>
          </p:cNvSpPr>
          <p:nvPr/>
        </p:nvSpPr>
        <p:spPr bwMode="auto">
          <a:xfrm>
            <a:off x="4871865" y="3860800"/>
            <a:ext cx="550721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lvl="2" algn="ctr" eaLnBrk="1" hangingPunct="1"/>
            <a:r>
              <a:rPr lang="it-IT" sz="2400" dirty="0">
                <a:solidFill>
                  <a:schemeClr val="bg1"/>
                </a:solidFill>
              </a:rPr>
              <a:t>He spent many hours praying before the Eucharist, but his door was open to all who knocked. </a:t>
            </a:r>
          </a:p>
          <a:p>
            <a:pPr lvl="2" algn="ctr" eaLnBrk="1" hangingPunct="1"/>
            <a:r>
              <a:rPr lang="it-IT" sz="2400" dirty="0">
                <a:solidFill>
                  <a:schemeClr val="bg1"/>
                </a:solidFill>
              </a:rPr>
              <a:t>Whoever called was welcomed,  above all the poorest. </a:t>
            </a:r>
            <a:endParaRPr lang="en-US" sz="2400" dirty="0">
              <a:solidFill>
                <a:schemeClr val="bg1"/>
              </a:solidFill>
            </a:endParaRPr>
          </a:p>
        </p:txBody>
      </p:sp>
      <p:pic>
        <p:nvPicPr>
          <p:cNvPr id="98324" name="Picture 20" descr="Cappella B,Abbès"/>
          <p:cNvPicPr>
            <a:picLocks noGrp="1" noChangeAspect="1" noChangeArrowheads="1"/>
          </p:cNvPicPr>
          <p:nvPr>
            <p:ph sz="half" idx="1"/>
          </p:nvPr>
        </p:nvPicPr>
        <p:blipFill>
          <a:blip r:embed="rId3">
            <a:lum bright="12000" contrast="24000"/>
            <a:graysc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228" t="2754" r="24431" b="2754"/>
          <a:stretch>
            <a:fillRect/>
          </a:stretch>
        </p:blipFill>
        <p:spPr>
          <a:xfrm>
            <a:off x="1774825" y="188914"/>
            <a:ext cx="3455988" cy="6480175"/>
          </a:xfrm>
          <a:noFill/>
        </p:spPr>
      </p:pic>
    </p:spTree>
    <p:extLst>
      <p:ext uri="{BB962C8B-B14F-4D97-AF65-F5344CB8AC3E}">
        <p14:creationId xmlns:p14="http://schemas.microsoft.com/office/powerpoint/2010/main" val="66252729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98324"/>
                                        </p:tgtEl>
                                        <p:attrNameLst>
                                          <p:attrName>style.visibility</p:attrName>
                                        </p:attrNameLst>
                                      </p:cBhvr>
                                      <p:to>
                                        <p:strVal val="visible"/>
                                      </p:to>
                                    </p:set>
                                    <p:animEffect transition="in" filter="box(out)">
                                      <p:cBhvr>
                                        <p:cTn id="7" dur="2000"/>
                                        <p:tgtEl>
                                          <p:spTgt spid="98324"/>
                                        </p:tgtEl>
                                      </p:cBhvr>
                                    </p:animEffect>
                                  </p:childTnLst>
                                </p:cTn>
                              </p:par>
                            </p:childTnLst>
                          </p:cTn>
                        </p:par>
                        <p:par>
                          <p:cTn id="8" fill="hold">
                            <p:stCondLst>
                              <p:cond delay="2000"/>
                            </p:stCondLst>
                            <p:childTnLst>
                              <p:par>
                                <p:cTn id="9" presetID="4" presetClass="entr" presetSubtype="32" fill="hold" nodeType="afterEffect">
                                  <p:stCondLst>
                                    <p:cond delay="0"/>
                                  </p:stCondLst>
                                  <p:childTnLst>
                                    <p:set>
                                      <p:cBhvr>
                                        <p:cTn id="10" dur="1" fill="hold">
                                          <p:stCondLst>
                                            <p:cond delay="0"/>
                                          </p:stCondLst>
                                        </p:cTn>
                                        <p:tgtEl>
                                          <p:spTgt spid="98317"/>
                                        </p:tgtEl>
                                        <p:attrNameLst>
                                          <p:attrName>style.visibility</p:attrName>
                                        </p:attrNameLst>
                                      </p:cBhvr>
                                      <p:to>
                                        <p:strVal val="visible"/>
                                      </p:to>
                                    </p:set>
                                    <p:animEffect transition="in" filter="box(out)">
                                      <p:cBhvr>
                                        <p:cTn id="11" dur="2000"/>
                                        <p:tgtEl>
                                          <p:spTgt spid="98317"/>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43011">
                                            <p:txEl>
                                              <p:pRg st="0" end="0"/>
                                            </p:txEl>
                                          </p:spTgt>
                                        </p:tgtEl>
                                        <p:attrNameLst>
                                          <p:attrName>style.visibility</p:attrName>
                                        </p:attrNameLst>
                                      </p:cBhvr>
                                      <p:to>
                                        <p:strVal val="visible"/>
                                      </p:to>
                                    </p:set>
                                    <p:animEffect transition="in" filter="wipe(up)">
                                      <p:cBhvr>
                                        <p:cTn id="15" dur="2000"/>
                                        <p:tgtEl>
                                          <p:spTgt spid="43011">
                                            <p:txEl>
                                              <p:pRg st="0" end="0"/>
                                            </p:txEl>
                                          </p:spTgt>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43011">
                                            <p:txEl>
                                              <p:pRg st="1" end="1"/>
                                            </p:txEl>
                                          </p:spTgt>
                                        </p:tgtEl>
                                        <p:attrNameLst>
                                          <p:attrName>style.visibility</p:attrName>
                                        </p:attrNameLst>
                                      </p:cBhvr>
                                      <p:to>
                                        <p:strVal val="visible"/>
                                      </p:to>
                                    </p:set>
                                    <p:animEffect transition="in" filter="wipe(up)">
                                      <p:cBhvr>
                                        <p:cTn id="19" dur="2000"/>
                                        <p:tgtEl>
                                          <p:spTgt spid="430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B"/>
          <p:cNvPicPr>
            <a:picLocks noGrp="1" noChangeAspect="1" noChangeArrowheads="1"/>
          </p:cNvPicPr>
          <p:nvPr>
            <p:ph/>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7147" b="8172"/>
          <a:stretch/>
        </p:blipFill>
        <p:spPr>
          <a:xfrm>
            <a:off x="1524000" y="1653989"/>
            <a:ext cx="9144000" cy="4435761"/>
          </a:xfrm>
          <a:noFill/>
        </p:spPr>
      </p:pic>
      <p:sp>
        <p:nvSpPr>
          <p:cNvPr id="102406" name="Text Box 6"/>
          <p:cNvSpPr txBox="1">
            <a:spLocks noChangeArrowheads="1"/>
          </p:cNvSpPr>
          <p:nvPr/>
        </p:nvSpPr>
        <p:spPr bwMode="auto">
          <a:xfrm>
            <a:off x="1847528" y="311352"/>
            <a:ext cx="8568952" cy="830997"/>
          </a:xfrm>
          <a:prstGeom prst="rect">
            <a:avLst/>
          </a:prstGeom>
          <a:noFill/>
          <a:ln w="9525">
            <a:noFill/>
            <a:miter lim="800000"/>
            <a:headEnd/>
            <a:tailEnd/>
          </a:ln>
          <a:effectLst/>
        </p:spPr>
        <p:txBody>
          <a:bodyPr wrap="square">
            <a:spAutoFit/>
          </a:bodyPr>
          <a:lstStyle/>
          <a:p>
            <a:pPr algn="ctr">
              <a:defRPr/>
            </a:pPr>
            <a:r>
              <a:rPr lang="it-IT" sz="2400" dirty="0">
                <a:solidFill>
                  <a:schemeClr val="bg1"/>
                </a:solidFill>
                <a:latin typeface="Comic Sans MS" pitchFamily="66" charset="0"/>
              </a:rPr>
              <a:t>On the 16</a:t>
            </a:r>
            <a:r>
              <a:rPr lang="it-IT" sz="2400" baseline="30000" dirty="0">
                <a:solidFill>
                  <a:schemeClr val="bg1"/>
                </a:solidFill>
                <a:latin typeface="Comic Sans MS" pitchFamily="66" charset="0"/>
              </a:rPr>
              <a:t>th</a:t>
            </a:r>
            <a:r>
              <a:rPr lang="it-IT" sz="2400" dirty="0">
                <a:solidFill>
                  <a:schemeClr val="bg1"/>
                </a:solidFill>
                <a:latin typeface="Comic Sans MS" pitchFamily="66" charset="0"/>
              </a:rPr>
              <a:t> April 1902 he began to build an enclosure but he never finished it: love and availability took first place.</a:t>
            </a:r>
            <a:endParaRPr lang="en-US" sz="2400" dirty="0">
              <a:solidFill>
                <a:schemeClr val="bg1"/>
              </a:solidFill>
              <a:latin typeface="Comic Sans MS" pitchFamily="66" charset="0"/>
            </a:endParaRPr>
          </a:p>
        </p:txBody>
      </p:sp>
    </p:spTree>
    <p:extLst>
      <p:ext uri="{BB962C8B-B14F-4D97-AF65-F5344CB8AC3E}">
        <p14:creationId xmlns:p14="http://schemas.microsoft.com/office/powerpoint/2010/main" val="197238428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wipe(left)">
                                      <p:cBhvr>
                                        <p:cTn id="7" dur="2000"/>
                                        <p:tgtEl>
                                          <p:spTgt spid="102404"/>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02406"/>
                                        </p:tgtEl>
                                        <p:attrNameLst>
                                          <p:attrName>style.visibility</p:attrName>
                                        </p:attrNameLst>
                                      </p:cBhvr>
                                      <p:to>
                                        <p:strVal val="visible"/>
                                      </p:to>
                                    </p:set>
                                    <p:animEffect transition="in" filter="wipe(left)">
                                      <p:cBhvr>
                                        <p:cTn id="11" dur="2000"/>
                                        <p:tgtEl>
                                          <p:spTgt spid="10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Concammelli"/>
          <p:cNvPicPr>
            <a:picLocks noGrp="1" noChangeAspect="1" noChangeArrowheads="1"/>
          </p:cNvPicPr>
          <p:nvPr>
            <p:ph idx="1"/>
          </p:nvPr>
        </p:nvPicPr>
        <p:blipFill rotWithShape="1">
          <a:blip r:embed="rId2">
            <a:lum bright="6000" contrast="18000"/>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918" b="11299"/>
          <a:stretch/>
        </p:blipFill>
        <p:spPr>
          <a:xfrm>
            <a:off x="1524000" y="1484785"/>
            <a:ext cx="9144000" cy="4936433"/>
          </a:xfrm>
          <a:noFill/>
        </p:spPr>
      </p:pic>
      <p:sp>
        <p:nvSpPr>
          <p:cNvPr id="123911" name="Text Box 7"/>
          <p:cNvSpPr txBox="1">
            <a:spLocks noChangeArrowheads="1"/>
          </p:cNvSpPr>
          <p:nvPr/>
        </p:nvSpPr>
        <p:spPr bwMode="auto">
          <a:xfrm>
            <a:off x="1775520" y="188641"/>
            <a:ext cx="87129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800" b="1" i="1" dirty="0"/>
              <a:t>‘</a:t>
            </a:r>
            <a:r>
              <a:rPr lang="it-IT" sz="2800" i="1" dirty="0">
                <a:solidFill>
                  <a:schemeClr val="bg1"/>
                </a:solidFill>
              </a:rPr>
              <a:t>From 4.30 in the morning to 8.30 in the evening I never stop seeing and talking with people.’ </a:t>
            </a:r>
          </a:p>
          <a:p>
            <a:pPr algn="ctr" eaLnBrk="1" hangingPunct="1"/>
            <a:r>
              <a:rPr lang="it-IT" sz="1600" dirty="0">
                <a:solidFill>
                  <a:schemeClr val="bg1"/>
                </a:solidFill>
              </a:rPr>
              <a:t>To Marie de Bondy, 1902</a:t>
            </a:r>
            <a:endParaRPr lang="en-US" sz="1600" dirty="0">
              <a:solidFill>
                <a:schemeClr val="bg1"/>
              </a:solidFill>
            </a:endParaRPr>
          </a:p>
        </p:txBody>
      </p:sp>
    </p:spTree>
    <p:extLst>
      <p:ext uri="{BB962C8B-B14F-4D97-AF65-F5344CB8AC3E}">
        <p14:creationId xmlns:p14="http://schemas.microsoft.com/office/powerpoint/2010/main" val="2550969186"/>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diamond(out)">
                                      <p:cBhvr>
                                        <p:cTn id="7" dur="2000"/>
                                        <p:tgtEl>
                                          <p:spTgt spid="123908"/>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23911"/>
                                        </p:tgtEl>
                                        <p:attrNameLst>
                                          <p:attrName>style.visibility</p:attrName>
                                        </p:attrNameLst>
                                      </p:cBhvr>
                                      <p:to>
                                        <p:strVal val="visible"/>
                                      </p:to>
                                    </p:set>
                                    <p:animEffect transition="in" filter="wipe(up)">
                                      <p:cBhvr>
                                        <p:cTn id="11"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B"/>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1919536" y="1988841"/>
            <a:ext cx="2957512" cy="4537075"/>
          </a:xfrm>
          <a:noFill/>
        </p:spPr>
      </p:pic>
      <p:pic>
        <p:nvPicPr>
          <p:cNvPr id="99334" name="Picture 6" descr="ChdeF"/>
          <p:cNvPicPr>
            <a:picLocks noGrp="1" noChangeAspect="1" noChangeArrowheads="1"/>
          </p:cNvPicPr>
          <p:nvPr>
            <p:ph sz="half" idx="2"/>
          </p:nvPr>
        </p:nvPicPr>
        <p:blipFill>
          <a:blip r:embed="rId4">
            <a:graysc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5159897" y="1988841"/>
            <a:ext cx="5256213" cy="4575175"/>
          </a:xfrm>
          <a:noFill/>
        </p:spPr>
      </p:pic>
      <p:sp>
        <p:nvSpPr>
          <p:cNvPr id="99338" name="Text Box 10"/>
          <p:cNvSpPr txBox="1">
            <a:spLocks noChangeArrowheads="1"/>
          </p:cNvSpPr>
          <p:nvPr/>
        </p:nvSpPr>
        <p:spPr bwMode="auto">
          <a:xfrm>
            <a:off x="1524000" y="519114"/>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4000" dirty="0">
                <a:solidFill>
                  <a:schemeClr val="bg1"/>
                </a:solidFill>
              </a:rPr>
              <a:t>Eucharist and a Love for others are but one Love!</a:t>
            </a:r>
            <a:endParaRPr lang="en-US" sz="4000" dirty="0">
              <a:solidFill>
                <a:schemeClr val="bg1"/>
              </a:solidFill>
            </a:endParaRPr>
          </a:p>
        </p:txBody>
      </p:sp>
    </p:spTree>
    <p:extLst>
      <p:ext uri="{BB962C8B-B14F-4D97-AF65-F5344CB8AC3E}">
        <p14:creationId xmlns:p14="http://schemas.microsoft.com/office/powerpoint/2010/main" val="398919048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wipe(left)">
                                      <p:cBhvr>
                                        <p:cTn id="7" dur="2000"/>
                                        <p:tgtEl>
                                          <p:spTgt spid="99332"/>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99334"/>
                                        </p:tgtEl>
                                        <p:attrNameLst>
                                          <p:attrName>style.visibility</p:attrName>
                                        </p:attrNameLst>
                                      </p:cBhvr>
                                      <p:to>
                                        <p:strVal val="visible"/>
                                      </p:to>
                                    </p:set>
                                    <p:animEffect transition="in" filter="wipe(left)">
                                      <p:cBhvr>
                                        <p:cTn id="11" dur="2000"/>
                                        <p:tgtEl>
                                          <p:spTgt spid="99334"/>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9338"/>
                                        </p:tgtEl>
                                        <p:attrNameLst>
                                          <p:attrName>style.visibility</p:attrName>
                                        </p:attrNameLst>
                                      </p:cBhvr>
                                      <p:to>
                                        <p:strVal val="visible"/>
                                      </p:to>
                                    </p:set>
                                    <p:animEffect transition="in" filter="wipe(left)">
                                      <p:cBhvr>
                                        <p:cTn id="15" dur="20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44072" y="620688"/>
            <a:ext cx="3456384" cy="5016758"/>
          </a:xfrm>
          <a:prstGeom prst="rect">
            <a:avLst/>
          </a:prstGeom>
          <a:noFill/>
        </p:spPr>
        <p:txBody>
          <a:bodyPr wrap="square" rtlCol="0">
            <a:spAutoFit/>
          </a:bodyPr>
          <a:lstStyle/>
          <a:p>
            <a:pPr algn="ctr"/>
            <a:r>
              <a:rPr lang="en-GB" sz="3200" dirty="0">
                <a:solidFill>
                  <a:schemeClr val="bg1"/>
                </a:solidFill>
                <a:latin typeface="Comic Sans MS" pitchFamily="66" charset="0"/>
              </a:rPr>
              <a:t>To the mystery of the hidden life, </a:t>
            </a:r>
          </a:p>
          <a:p>
            <a:pPr algn="ctr"/>
            <a:r>
              <a:rPr lang="en-GB" sz="3200" dirty="0">
                <a:solidFill>
                  <a:schemeClr val="bg1"/>
                </a:solidFill>
                <a:latin typeface="Comic Sans MS" pitchFamily="66" charset="0"/>
              </a:rPr>
              <a:t>the every day life, </a:t>
            </a:r>
          </a:p>
          <a:p>
            <a:pPr algn="ctr"/>
            <a:r>
              <a:rPr lang="en-GB" sz="3200" dirty="0">
                <a:solidFill>
                  <a:schemeClr val="bg1"/>
                </a:solidFill>
                <a:latin typeface="Comic Sans MS" pitchFamily="66" charset="0"/>
              </a:rPr>
              <a:t>where we are all called to live as saints…</a:t>
            </a:r>
          </a:p>
          <a:p>
            <a:pPr algn="ctr"/>
            <a:r>
              <a:rPr lang="en-GB" sz="3200" dirty="0">
                <a:solidFill>
                  <a:schemeClr val="bg1"/>
                </a:solidFill>
                <a:latin typeface="Comic Sans MS" pitchFamily="66" charset="0"/>
              </a:rPr>
              <a:t>as Pope Francis tells us.</a:t>
            </a:r>
          </a:p>
        </p:txBody>
      </p:sp>
      <p:pic>
        <p:nvPicPr>
          <p:cNvPr id="2050" name="Picture 2" descr="C:\Users\LittleSisters\Desktop\img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28753"/>
            <a:ext cx="4248472" cy="622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21335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3000"/>
                                        <p:tgtEl>
                                          <p:spTgt spid="2050"/>
                                        </p:tgtEl>
                                      </p:cBhvr>
                                    </p:animEffect>
                                  </p:childTnLst>
                                </p:cTn>
                              </p:par>
                            </p:childTnLst>
                          </p:cTn>
                        </p:par>
                        <p:par>
                          <p:cTn id="8" fill="hold">
                            <p:stCondLst>
                              <p:cond delay="31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008921" y="4653136"/>
            <a:ext cx="80648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i="1" dirty="0">
                <a:solidFill>
                  <a:srgbClr val="FF0000"/>
                </a:solidFill>
              </a:rPr>
              <a:t>‘ I want everybody, Christians, Muslims, Jews and pagans to consider me as their brother, a universal brother. They begin to call my house  the fraternity – «khaouia» in Arabic, and this makes me very happy’. </a:t>
            </a:r>
          </a:p>
          <a:p>
            <a:pPr algn="ctr" eaLnBrk="1" hangingPunct="1"/>
            <a:r>
              <a:rPr lang="it-IT" sz="2400" i="1" dirty="0">
                <a:solidFill>
                  <a:srgbClr val="FF0000"/>
                </a:solidFill>
              </a:rPr>
              <a:t>					</a:t>
            </a:r>
            <a:r>
              <a:rPr lang="it-IT" sz="1600" dirty="0">
                <a:solidFill>
                  <a:srgbClr val="FF0000"/>
                </a:solidFill>
              </a:rPr>
              <a:t>To Marie de Bondy, </a:t>
            </a:r>
            <a:r>
              <a:rPr lang="it-IT" dirty="0">
                <a:solidFill>
                  <a:srgbClr val="FF0000"/>
                </a:solidFill>
              </a:rPr>
              <a:t>	</a:t>
            </a:r>
            <a:endParaRPr lang="en-US" dirty="0">
              <a:solidFill>
                <a:srgbClr val="FF0000"/>
              </a:solidFill>
            </a:endParaRPr>
          </a:p>
        </p:txBody>
      </p:sp>
      <p:pic>
        <p:nvPicPr>
          <p:cNvPr id="2051" name="Picture 3" descr="C:\Users\LittleSisters\Pictures\french dvd pics\HACKNEY - ch208.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14119" y="555441"/>
            <a:ext cx="6054500" cy="398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39256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out)">
                                      <p:cBhvr>
                                        <p:cTn id="7" dur="2000"/>
                                        <p:tgtEl>
                                          <p:spTgt spid="2051"/>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999249" y="116632"/>
            <a:ext cx="8280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3200" dirty="0">
                <a:solidFill>
                  <a:schemeClr val="bg1"/>
                </a:solidFill>
              </a:rPr>
              <a:t>His secret was his great love for Jesus, and his desire to hand over his life as Jesus did, for love of us.</a:t>
            </a:r>
            <a:endParaRPr lang="en-US" sz="3200" dirty="0">
              <a:solidFill>
                <a:schemeClr val="bg1"/>
              </a:solidFill>
            </a:endParaRPr>
          </a:p>
        </p:txBody>
      </p:sp>
      <p:pic>
        <p:nvPicPr>
          <p:cNvPr id="5" name="Picture 6" descr="Martirestasera"/>
          <p:cNvPicPr>
            <a:picLocks noGrp="1" noChangeAspect="1" noChangeArrowheads="1"/>
          </p:cNvPicPr>
          <p:nvPr>
            <p:ph sz="half" idx="4294967295"/>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a:xfrm>
            <a:off x="3287689" y="1704694"/>
            <a:ext cx="6144729" cy="4104456"/>
          </a:xfrm>
          <a:prstGeom prst="rect">
            <a:avLst/>
          </a:prstGeom>
          <a:noFill/>
        </p:spPr>
      </p:pic>
      <p:sp>
        <p:nvSpPr>
          <p:cNvPr id="6" name="Rectangle 5"/>
          <p:cNvSpPr/>
          <p:nvPr/>
        </p:nvSpPr>
        <p:spPr>
          <a:xfrm>
            <a:off x="1703513" y="5805265"/>
            <a:ext cx="8784975" cy="954107"/>
          </a:xfrm>
          <a:prstGeom prst="rect">
            <a:avLst/>
          </a:prstGeom>
        </p:spPr>
        <p:txBody>
          <a:bodyPr wrap="square">
            <a:spAutoFit/>
          </a:bodyPr>
          <a:lstStyle/>
          <a:p>
            <a:pPr algn="ctr">
              <a:defRPr/>
            </a:pPr>
            <a:r>
              <a:rPr lang="it-IT" sz="2800" dirty="0">
                <a:solidFill>
                  <a:schemeClr val="bg1"/>
                </a:solidFill>
                <a:latin typeface="Comic Sans MS" pitchFamily="66" charset="0"/>
              </a:rPr>
              <a:t>‘Live today </a:t>
            </a:r>
          </a:p>
          <a:p>
            <a:pPr algn="ctr">
              <a:defRPr/>
            </a:pPr>
            <a:r>
              <a:rPr lang="it-IT" sz="2800" dirty="0">
                <a:solidFill>
                  <a:schemeClr val="bg1"/>
                </a:solidFill>
                <a:latin typeface="Comic Sans MS" pitchFamily="66" charset="0"/>
              </a:rPr>
              <a:t>as if this evening you will die as a Martyr’.</a:t>
            </a:r>
            <a:endParaRPr lang="en-US" sz="2800" dirty="0">
              <a:solidFill>
                <a:schemeClr val="bg1"/>
              </a:solidFill>
              <a:latin typeface="Comic Sans MS" pitchFamily="66" charset="0"/>
            </a:endParaRPr>
          </a:p>
        </p:txBody>
      </p:sp>
    </p:spTree>
    <p:extLst>
      <p:ext uri="{BB962C8B-B14F-4D97-AF65-F5344CB8AC3E}">
        <p14:creationId xmlns:p14="http://schemas.microsoft.com/office/powerpoint/2010/main" val="291457380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2000"/>
                                        <p:tgtEl>
                                          <p:spTgt spid="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1000"/>
                                        <p:tgtEl>
                                          <p:spTgt spid="6">
                                            <p:txEl>
                                              <p:pRg st="0" end="0"/>
                                            </p:txEl>
                                          </p:spTgt>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up)">
                                      <p:cBhvr>
                                        <p:cTn id="19"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22_Gesù"/>
          <p:cNvPicPr>
            <a:picLocks noGrp="1" noChangeAspect="1" noChangeArrowheads="1"/>
          </p:cNvPicPr>
          <p:nvPr>
            <p:ph sz="half" idx="1"/>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r="969" b="841"/>
          <a:stretch>
            <a:fillRect/>
          </a:stretch>
        </p:blipFill>
        <p:spPr>
          <a:xfrm>
            <a:off x="1524000" y="0"/>
            <a:ext cx="6431720" cy="6858000"/>
          </a:xfrm>
          <a:noFill/>
        </p:spPr>
      </p:pic>
      <p:sp>
        <p:nvSpPr>
          <p:cNvPr id="48133" name="Text Box 10"/>
          <p:cNvSpPr txBox="1">
            <a:spLocks noChangeArrowheads="1"/>
          </p:cNvSpPr>
          <p:nvPr/>
        </p:nvSpPr>
        <p:spPr bwMode="auto">
          <a:xfrm>
            <a:off x="7319964" y="549276"/>
            <a:ext cx="244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endParaRPr lang="en-GB"/>
          </a:p>
        </p:txBody>
      </p:sp>
      <p:sp>
        <p:nvSpPr>
          <p:cNvPr id="5" name="Rectangle 4"/>
          <p:cNvSpPr/>
          <p:nvPr/>
        </p:nvSpPr>
        <p:spPr>
          <a:xfrm>
            <a:off x="7968208" y="549276"/>
            <a:ext cx="2699792" cy="4401205"/>
          </a:xfrm>
          <a:prstGeom prst="rect">
            <a:avLst/>
          </a:prstGeom>
        </p:spPr>
        <p:txBody>
          <a:bodyPr wrap="square">
            <a:spAutoFit/>
          </a:bodyPr>
          <a:lstStyle/>
          <a:p>
            <a:pPr lvl="0" algn="ctr"/>
            <a:r>
              <a:rPr lang="en-GB" sz="2800" dirty="0">
                <a:solidFill>
                  <a:srgbClr val="FF0000"/>
                </a:solidFill>
                <a:latin typeface="Comic Sans MS" pitchFamily="66" charset="0"/>
              </a:rPr>
              <a:t>To express this love </a:t>
            </a:r>
          </a:p>
          <a:p>
            <a:pPr lvl="0" algn="ctr"/>
            <a:r>
              <a:rPr lang="en-GB" sz="2800" dirty="0">
                <a:solidFill>
                  <a:srgbClr val="FF0000"/>
                </a:solidFill>
                <a:latin typeface="Comic Sans MS" pitchFamily="66" charset="0"/>
              </a:rPr>
              <a:t>for all, </a:t>
            </a:r>
          </a:p>
          <a:p>
            <a:pPr lvl="0" algn="ctr"/>
            <a:r>
              <a:rPr lang="en-GB" sz="2800" dirty="0">
                <a:solidFill>
                  <a:srgbClr val="FF0000"/>
                </a:solidFill>
                <a:latin typeface="Comic Sans MS" pitchFamily="66" charset="0"/>
              </a:rPr>
              <a:t>he painted the Sacred Heart </a:t>
            </a:r>
          </a:p>
          <a:p>
            <a:pPr lvl="0" algn="ctr"/>
            <a:r>
              <a:rPr lang="en-GB" sz="2800" dirty="0">
                <a:solidFill>
                  <a:srgbClr val="FF0000"/>
                </a:solidFill>
                <a:latin typeface="Comic Sans MS" pitchFamily="66" charset="0"/>
              </a:rPr>
              <a:t>to hang </a:t>
            </a:r>
          </a:p>
          <a:p>
            <a:pPr lvl="0" algn="ctr"/>
            <a:r>
              <a:rPr lang="en-GB" sz="2800" dirty="0">
                <a:solidFill>
                  <a:srgbClr val="FF0000"/>
                </a:solidFill>
                <a:latin typeface="Comic Sans MS" pitchFamily="66" charset="0"/>
              </a:rPr>
              <a:t>behind </a:t>
            </a:r>
          </a:p>
          <a:p>
            <a:pPr lvl="0" algn="ctr"/>
            <a:r>
              <a:rPr lang="en-GB" sz="2800" dirty="0">
                <a:solidFill>
                  <a:srgbClr val="FF0000"/>
                </a:solidFill>
                <a:latin typeface="Comic Sans MS" pitchFamily="66" charset="0"/>
              </a:rPr>
              <a:t>the altar </a:t>
            </a:r>
          </a:p>
          <a:p>
            <a:pPr lvl="0" algn="ctr"/>
            <a:r>
              <a:rPr lang="en-GB" sz="2800" dirty="0">
                <a:solidFill>
                  <a:srgbClr val="FF0000"/>
                </a:solidFill>
                <a:latin typeface="Comic Sans MS" pitchFamily="66" charset="0"/>
              </a:rPr>
              <a:t>in his </a:t>
            </a:r>
          </a:p>
          <a:p>
            <a:pPr lvl="0" algn="ctr"/>
            <a:r>
              <a:rPr lang="en-GB" sz="2800" dirty="0">
                <a:solidFill>
                  <a:srgbClr val="FF0000"/>
                </a:solidFill>
                <a:latin typeface="Comic Sans MS" pitchFamily="66" charset="0"/>
              </a:rPr>
              <a:t>little chapel.</a:t>
            </a:r>
          </a:p>
        </p:txBody>
      </p:sp>
    </p:spTree>
    <p:extLst>
      <p:ext uri="{BB962C8B-B14F-4D97-AF65-F5344CB8AC3E}">
        <p14:creationId xmlns:p14="http://schemas.microsoft.com/office/powerpoint/2010/main" val="78270015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barn(outVertical)">
                                      <p:cBhvr>
                                        <p:cTn id="7" dur="2000"/>
                                        <p:tgtEl>
                                          <p:spTgt spid="101380"/>
                                        </p:tgtEl>
                                      </p:cBhvr>
                                    </p:animEffect>
                                  </p:childTnLst>
                                </p:cTn>
                              </p:par>
                            </p:childTnLst>
                          </p:cTn>
                        </p:par>
                        <p:par>
                          <p:cTn id="8" fill="hold">
                            <p:stCondLst>
                              <p:cond delay="2000"/>
                            </p:stCondLst>
                            <p:childTnLst>
                              <p:par>
                                <p:cTn id="9" presetID="22" presetClass="entr" presetSubtype="1" fill="hold" nodeType="afterEffect">
                                  <p:stCondLst>
                                    <p:cond delay="2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2000"/>
                                        <p:tgtEl>
                                          <p:spTgt spid="5">
                                            <p:txEl>
                                              <p:pRg st="0" end="0"/>
                                            </p:txEl>
                                          </p:spTgt>
                                        </p:tgtEl>
                                      </p:cBhvr>
                                    </p:animEffect>
                                  </p:childTnLst>
                                </p:cTn>
                              </p:par>
                            </p:childTnLst>
                          </p:cTn>
                        </p:par>
                        <p:par>
                          <p:cTn id="12" fill="hold">
                            <p:stCondLst>
                              <p:cond delay="4200"/>
                            </p:stCondLst>
                            <p:childTnLst>
                              <p:par>
                                <p:cTn id="13" presetID="22" presetClass="entr" presetSubtype="1" fill="hold" nodeType="afterEffect">
                                  <p:stCondLst>
                                    <p:cond delay="1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2000"/>
                                        <p:tgtEl>
                                          <p:spTgt spid="5">
                                            <p:txEl>
                                              <p:pRg st="1" end="1"/>
                                            </p:txEl>
                                          </p:spTgt>
                                        </p:tgtEl>
                                      </p:cBhvr>
                                    </p:animEffect>
                                  </p:childTnLst>
                                </p:cTn>
                              </p:par>
                            </p:childTnLst>
                          </p:cTn>
                        </p:par>
                        <p:par>
                          <p:cTn id="16" fill="hold">
                            <p:stCondLst>
                              <p:cond delay="6300"/>
                            </p:stCondLst>
                            <p:childTnLst>
                              <p:par>
                                <p:cTn id="17" presetID="22" presetClass="entr" presetSubtype="1" fill="hold" nodeType="afterEffect">
                                  <p:stCondLst>
                                    <p:cond delay="1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2000"/>
                                        <p:tgtEl>
                                          <p:spTgt spid="5">
                                            <p:txEl>
                                              <p:pRg st="2" end="2"/>
                                            </p:txEl>
                                          </p:spTgt>
                                        </p:tgtEl>
                                      </p:cBhvr>
                                    </p:animEffect>
                                  </p:childTnLst>
                                </p:cTn>
                              </p:par>
                            </p:childTnLst>
                          </p:cTn>
                        </p:par>
                        <p:par>
                          <p:cTn id="20" fill="hold">
                            <p:stCondLst>
                              <p:cond delay="8400"/>
                            </p:stCondLst>
                            <p:childTnLst>
                              <p:par>
                                <p:cTn id="21" presetID="22" presetClass="entr" presetSubtype="1"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up)">
                                      <p:cBhvr>
                                        <p:cTn id="23" dur="2000"/>
                                        <p:tgtEl>
                                          <p:spTgt spid="5">
                                            <p:txEl>
                                              <p:pRg st="3" end="3"/>
                                            </p:txEl>
                                          </p:spTgt>
                                        </p:tgtEl>
                                      </p:cBhvr>
                                    </p:animEffect>
                                  </p:childTnLst>
                                </p:cTn>
                              </p:par>
                            </p:childTnLst>
                          </p:cTn>
                        </p:par>
                        <p:par>
                          <p:cTn id="24" fill="hold">
                            <p:stCondLst>
                              <p:cond delay="10400"/>
                            </p:stCondLst>
                            <p:childTnLst>
                              <p:par>
                                <p:cTn id="25" presetID="22" presetClass="entr" presetSubtype="1"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2000"/>
                                        <p:tgtEl>
                                          <p:spTgt spid="5">
                                            <p:txEl>
                                              <p:pRg st="4" end="4"/>
                                            </p:txEl>
                                          </p:spTgt>
                                        </p:tgtEl>
                                      </p:cBhvr>
                                    </p:animEffect>
                                  </p:childTnLst>
                                </p:cTn>
                              </p:par>
                            </p:childTnLst>
                          </p:cTn>
                        </p:par>
                        <p:par>
                          <p:cTn id="28" fill="hold">
                            <p:stCondLst>
                              <p:cond delay="12400"/>
                            </p:stCondLst>
                            <p:childTnLst>
                              <p:par>
                                <p:cTn id="29" presetID="22" presetClass="entr" presetSubtype="1" fill="hold"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wipe(up)">
                                      <p:cBhvr>
                                        <p:cTn id="31" dur="2000"/>
                                        <p:tgtEl>
                                          <p:spTgt spid="5">
                                            <p:txEl>
                                              <p:pRg st="5" end="5"/>
                                            </p:txEl>
                                          </p:spTgt>
                                        </p:tgtEl>
                                      </p:cBhvr>
                                    </p:animEffect>
                                  </p:childTnLst>
                                </p:cTn>
                              </p:par>
                            </p:childTnLst>
                          </p:cTn>
                        </p:par>
                        <p:par>
                          <p:cTn id="32" fill="hold">
                            <p:stCondLst>
                              <p:cond delay="14400"/>
                            </p:stCondLst>
                            <p:childTnLst>
                              <p:par>
                                <p:cTn id="33" presetID="22" presetClass="entr" presetSubtype="1" fill="hold" nodeType="after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ipe(up)">
                                      <p:cBhvr>
                                        <p:cTn id="35" dur="2000"/>
                                        <p:tgtEl>
                                          <p:spTgt spid="5">
                                            <p:txEl>
                                              <p:pRg st="6" end="6"/>
                                            </p:txEl>
                                          </p:spTgt>
                                        </p:tgtEl>
                                      </p:cBhvr>
                                    </p:animEffect>
                                  </p:childTnLst>
                                </p:cTn>
                              </p:par>
                            </p:childTnLst>
                          </p:cTn>
                        </p:par>
                        <p:par>
                          <p:cTn id="36" fill="hold">
                            <p:stCondLst>
                              <p:cond delay="16400"/>
                            </p:stCondLst>
                            <p:childTnLst>
                              <p:par>
                                <p:cTn id="37" presetID="22" presetClass="entr" presetSubtype="1" fill="hold" nodeType="after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up)">
                                      <p:cBhvr>
                                        <p:cTn id="39"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BeniAbb"/>
          <p:cNvPicPr>
            <a:picLocks noGrp="1" noChangeAspect="1" noChangeArrowheads="1"/>
          </p:cNvPicPr>
          <p:nvPr>
            <p:ph sz="half" idx="1"/>
          </p:nvPr>
        </p:nvPicPr>
        <p:blipFill>
          <a:blip r:embed="rId2">
            <a:lum bright="6000" contrast="12000"/>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2495601" y="332656"/>
            <a:ext cx="3236913" cy="4868862"/>
          </a:xfrm>
          <a:noFill/>
        </p:spPr>
      </p:pic>
      <p:pic>
        <p:nvPicPr>
          <p:cNvPr id="103430" name="Picture 6" descr="BeniAb"/>
          <p:cNvPicPr>
            <a:picLocks noGrp="1" noChangeAspect="1" noChangeArrowheads="1"/>
          </p:cNvPicPr>
          <p:nvPr>
            <p:ph sz="half" idx="2"/>
          </p:nvPr>
        </p:nvPicPr>
        <p:blipFill>
          <a:blip r:embed="rId4">
            <a:lum contrast="6000"/>
            <a:graysc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754" b="4861"/>
          <a:stretch>
            <a:fillRect/>
          </a:stretch>
        </p:blipFill>
        <p:spPr>
          <a:xfrm>
            <a:off x="7203304" y="188640"/>
            <a:ext cx="3006725" cy="6335712"/>
          </a:xfrm>
          <a:noFill/>
        </p:spPr>
      </p:pic>
      <p:sp>
        <p:nvSpPr>
          <p:cNvPr id="103435" name="Rectangle 11"/>
          <p:cNvSpPr>
            <a:spLocks noChangeArrowheads="1"/>
          </p:cNvSpPr>
          <p:nvPr/>
        </p:nvSpPr>
        <p:spPr bwMode="auto">
          <a:xfrm>
            <a:off x="1774826" y="5445126"/>
            <a:ext cx="5400675" cy="1384995"/>
          </a:xfrm>
          <a:prstGeom prst="rect">
            <a:avLst/>
          </a:prstGeom>
          <a:noFill/>
          <a:ln w="9525">
            <a:noFill/>
            <a:miter lim="800000"/>
            <a:headEnd/>
            <a:tailEnd/>
          </a:ln>
          <a:effectLst/>
        </p:spPr>
        <p:txBody>
          <a:bodyPr>
            <a:spAutoFit/>
          </a:bodyPr>
          <a:lstStyle/>
          <a:p>
            <a:pPr algn="ctr">
              <a:defRPr/>
            </a:pPr>
            <a:r>
              <a:rPr lang="it-IT" sz="2800" dirty="0">
                <a:solidFill>
                  <a:schemeClr val="bg1"/>
                </a:solidFill>
                <a:latin typeface="Comic Sans MS" pitchFamily="66" charset="0"/>
              </a:rPr>
              <a:t>He longed to have compagnons to bring this good news to all, but nobody stayed.</a:t>
            </a:r>
          </a:p>
        </p:txBody>
      </p:sp>
    </p:spTree>
    <p:extLst>
      <p:ext uri="{BB962C8B-B14F-4D97-AF65-F5344CB8AC3E}">
        <p14:creationId xmlns:p14="http://schemas.microsoft.com/office/powerpoint/2010/main" val="272998565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barn(outVertical)">
                                      <p:cBhvr>
                                        <p:cTn id="7" dur="1000"/>
                                        <p:tgtEl>
                                          <p:spTgt spid="103428"/>
                                        </p:tgtEl>
                                      </p:cBhvr>
                                    </p:animEffect>
                                  </p:childTnLst>
                                </p:cTn>
                              </p:par>
                            </p:childTnLst>
                          </p:cTn>
                        </p:par>
                        <p:par>
                          <p:cTn id="8" fill="hold" nodeType="afterGroup">
                            <p:stCondLst>
                              <p:cond delay="1000"/>
                            </p:stCondLst>
                            <p:childTnLst>
                              <p:par>
                                <p:cTn id="9" presetID="16" presetClass="entr" presetSubtype="37" fill="hold" nodeType="afterEffect">
                                  <p:stCondLst>
                                    <p:cond delay="0"/>
                                  </p:stCondLst>
                                  <p:childTnLst>
                                    <p:set>
                                      <p:cBhvr>
                                        <p:cTn id="10" dur="1" fill="hold">
                                          <p:stCondLst>
                                            <p:cond delay="0"/>
                                          </p:stCondLst>
                                        </p:cTn>
                                        <p:tgtEl>
                                          <p:spTgt spid="103430"/>
                                        </p:tgtEl>
                                        <p:attrNameLst>
                                          <p:attrName>style.visibility</p:attrName>
                                        </p:attrNameLst>
                                      </p:cBhvr>
                                      <p:to>
                                        <p:strVal val="visible"/>
                                      </p:to>
                                    </p:set>
                                    <p:animEffect transition="in" filter="barn(outVertical)">
                                      <p:cBhvr>
                                        <p:cTn id="11" dur="1000"/>
                                        <p:tgtEl>
                                          <p:spTgt spid="103430"/>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03435">
                                            <p:txEl>
                                              <p:pRg st="0" end="0"/>
                                            </p:txEl>
                                          </p:spTgt>
                                        </p:tgtEl>
                                        <p:attrNameLst>
                                          <p:attrName>style.visibility</p:attrName>
                                        </p:attrNameLst>
                                      </p:cBhvr>
                                      <p:to>
                                        <p:strVal val="visible"/>
                                      </p:to>
                                    </p:set>
                                    <p:animEffect transition="in" filter="wipe(left)">
                                      <p:cBhvr>
                                        <p:cTn id="15" dur="2000"/>
                                        <p:tgtEl>
                                          <p:spTgt spid="103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ChdeFouc"/>
          <p:cNvPicPr>
            <a:picLocks noGrp="1" noChangeAspect="1" noChangeArrowheads="1"/>
          </p:cNvPicPr>
          <p:nvPr>
            <p:ph sz="half"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7339"/>
          <a:stretch>
            <a:fillRect/>
          </a:stretch>
        </p:blipFill>
        <p:spPr>
          <a:xfrm>
            <a:off x="1524001" y="0"/>
            <a:ext cx="3197225" cy="6858000"/>
          </a:xfrm>
        </p:spPr>
      </p:pic>
      <p:pic>
        <p:nvPicPr>
          <p:cNvPr id="104455" name="Picture 7" descr="Colschiavo"/>
          <p:cNvPicPr>
            <a:picLocks noGrp="1" noChangeAspect="1" noChangeArrowheads="1"/>
          </p:cNvPicPr>
          <p:nvPr>
            <p:ph sz="quarter" idx="3"/>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5452269" y="2147418"/>
            <a:ext cx="4456112" cy="4581525"/>
          </a:xfrm>
          <a:noFill/>
        </p:spPr>
      </p:pic>
      <p:sp>
        <p:nvSpPr>
          <p:cNvPr id="104458" name="Text Box 10"/>
          <p:cNvSpPr txBox="1">
            <a:spLocks noChangeArrowheads="1"/>
          </p:cNvSpPr>
          <p:nvPr/>
        </p:nvSpPr>
        <p:spPr bwMode="auto">
          <a:xfrm>
            <a:off x="4943475" y="188913"/>
            <a:ext cx="5473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dirty="0">
                <a:solidFill>
                  <a:srgbClr val="FF0000"/>
                </a:solidFill>
              </a:rPr>
              <a:t>He was outraged by the evil of slavery and reported it with indignation to both friends and civil and religious authorities, but without  much success.</a:t>
            </a:r>
          </a:p>
        </p:txBody>
      </p:sp>
      <p:sp>
        <p:nvSpPr>
          <p:cNvPr id="104459" name="Text Box 11"/>
          <p:cNvSpPr txBox="1">
            <a:spLocks noChangeArrowheads="1"/>
          </p:cNvSpPr>
          <p:nvPr/>
        </p:nvSpPr>
        <p:spPr bwMode="auto">
          <a:xfrm>
            <a:off x="1524000" y="1"/>
            <a:ext cx="1619250"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chemeClr val="bg1"/>
                </a:solidFill>
                <a:latin typeface="Comic Sans MS" pitchFamily="66" charset="0"/>
              </a:rPr>
              <a:t>1902</a:t>
            </a:r>
            <a:endParaRPr lang="en-US" sz="4000" b="1" dirty="0">
              <a:solidFill>
                <a:schemeClr val="bg1"/>
              </a:solidFill>
              <a:latin typeface="Comic Sans MS" pitchFamily="66" charset="0"/>
            </a:endParaRPr>
          </a:p>
        </p:txBody>
      </p:sp>
      <p:sp>
        <p:nvSpPr>
          <p:cNvPr id="50182" name="Text Box 12"/>
          <p:cNvSpPr txBox="1">
            <a:spLocks noChangeArrowheads="1"/>
          </p:cNvSpPr>
          <p:nvPr/>
        </p:nvSpPr>
        <p:spPr bwMode="auto">
          <a:xfrm>
            <a:off x="4800600" y="3716339"/>
            <a:ext cx="1150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endParaRPr lang="en-US" sz="2000"/>
          </a:p>
        </p:txBody>
      </p:sp>
    </p:spTree>
    <p:extLst>
      <p:ext uri="{BB962C8B-B14F-4D97-AF65-F5344CB8AC3E}">
        <p14:creationId xmlns:p14="http://schemas.microsoft.com/office/powerpoint/2010/main" val="236426975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barn(outVertical)">
                                      <p:cBhvr>
                                        <p:cTn id="7" dur="2000"/>
                                        <p:tgtEl>
                                          <p:spTgt spid="10445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04459"/>
                                        </p:tgtEl>
                                        <p:attrNameLst>
                                          <p:attrName>style.visibility</p:attrName>
                                        </p:attrNameLst>
                                      </p:cBhvr>
                                      <p:to>
                                        <p:strVal val="visible"/>
                                      </p:to>
                                    </p:set>
                                    <p:animEffect transition="in" filter="wipe(left)">
                                      <p:cBhvr>
                                        <p:cTn id="11" dur="2000"/>
                                        <p:tgtEl>
                                          <p:spTgt spid="104459"/>
                                        </p:tgtEl>
                                      </p:cBhvr>
                                    </p:animEffect>
                                  </p:childTnLst>
                                </p:cTn>
                              </p:par>
                            </p:childTnLst>
                          </p:cTn>
                        </p:par>
                        <p:par>
                          <p:cTn id="12" fill="hold" nodeType="afterGroup">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04455"/>
                                        </p:tgtEl>
                                        <p:attrNameLst>
                                          <p:attrName>style.visibility</p:attrName>
                                        </p:attrNameLst>
                                      </p:cBhvr>
                                      <p:to>
                                        <p:strVal val="visible"/>
                                      </p:to>
                                    </p:set>
                                    <p:animEffect transition="in" filter="barn(outVertical)">
                                      <p:cBhvr>
                                        <p:cTn id="15" dur="2000"/>
                                        <p:tgtEl>
                                          <p:spTgt spid="104455"/>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104458"/>
                                        </p:tgtEl>
                                        <p:attrNameLst>
                                          <p:attrName>style.visibility</p:attrName>
                                        </p:attrNameLst>
                                      </p:cBhvr>
                                      <p:to>
                                        <p:strVal val="visible"/>
                                      </p:to>
                                    </p:set>
                                    <p:animEffect transition="in" filter="wipe(left)">
                                      <p:cBhvr>
                                        <p:cTn id="19" dur="2000"/>
                                        <p:tgtEl>
                                          <p:spTgt spid="10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8" grpId="0"/>
      <p:bldP spid="10445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Conbambino"/>
          <p:cNvPicPr>
            <a:picLocks noGrp="1" noChangeAspect="1" noChangeArrowheads="1"/>
          </p:cNvPicPr>
          <p:nvPr>
            <p:ph idx="1"/>
          </p:nvPr>
        </p:nvPicPr>
        <p:blipFill rotWithShape="1">
          <a:blip r:embed="rId2">
            <a:lum contrast="12000"/>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977" r="5923" b="10737"/>
          <a:stretch/>
        </p:blipFill>
        <p:spPr>
          <a:xfrm>
            <a:off x="2135561" y="935453"/>
            <a:ext cx="8027059" cy="5647969"/>
          </a:xfrm>
          <a:noFill/>
        </p:spPr>
      </p:pic>
      <p:sp>
        <p:nvSpPr>
          <p:cNvPr id="263175" name="Text Box 7"/>
          <p:cNvSpPr txBox="1">
            <a:spLocks noChangeArrowheads="1"/>
          </p:cNvSpPr>
          <p:nvPr/>
        </p:nvSpPr>
        <p:spPr bwMode="auto">
          <a:xfrm>
            <a:off x="1775520" y="1"/>
            <a:ext cx="8568952" cy="954107"/>
          </a:xfrm>
          <a:prstGeom prst="rect">
            <a:avLst/>
          </a:prstGeom>
          <a:noFill/>
          <a:ln w="9525">
            <a:noFill/>
            <a:miter lim="800000"/>
            <a:headEnd/>
            <a:tailEnd/>
          </a:ln>
          <a:effectLst/>
        </p:spPr>
        <p:txBody>
          <a:bodyPr wrap="square">
            <a:spAutoFit/>
          </a:bodyPr>
          <a:lstStyle/>
          <a:p>
            <a:pPr algn="ctr">
              <a:defRPr/>
            </a:pPr>
            <a:r>
              <a:rPr lang="it-IT" sz="2800" dirty="0">
                <a:solidFill>
                  <a:schemeClr val="bg1"/>
                </a:solidFill>
                <a:latin typeface="Comic Sans MS" pitchFamily="66" charset="0"/>
              </a:rPr>
              <a:t>Every day he received soldiers, nomads, travellers but above all, slaves.</a:t>
            </a:r>
            <a:endParaRPr lang="en-US" sz="2800" dirty="0">
              <a:solidFill>
                <a:schemeClr val="bg1"/>
              </a:solidFill>
              <a:latin typeface="Comic Sans MS" pitchFamily="66" charset="0"/>
            </a:endParaRPr>
          </a:p>
        </p:txBody>
      </p:sp>
    </p:spTree>
    <p:extLst>
      <p:ext uri="{BB962C8B-B14F-4D97-AF65-F5344CB8AC3E}">
        <p14:creationId xmlns:p14="http://schemas.microsoft.com/office/powerpoint/2010/main" val="402812139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wedge">
                                      <p:cBhvr>
                                        <p:cTn id="7" dur="2000"/>
                                        <p:tgtEl>
                                          <p:spTgt spid="263172"/>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63175"/>
                                        </p:tgtEl>
                                        <p:attrNameLst>
                                          <p:attrName>style.visibility</p:attrName>
                                        </p:attrNameLst>
                                      </p:cBhvr>
                                      <p:to>
                                        <p:strVal val="visible"/>
                                      </p:to>
                                    </p:set>
                                    <p:animEffect transition="in" filter="wipe(up)">
                                      <p:cBhvr>
                                        <p:cTn id="11" dur="2000"/>
                                        <p:tgtEl>
                                          <p:spTgt spid="263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Atto di riscatto"/>
          <p:cNvPicPr>
            <a:picLocks noGrp="1" noChangeAspect="1" noChangeArrowheads="1"/>
          </p:cNvPicPr>
          <p:nvPr>
            <p:ph/>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a:off x="3071813" y="1412876"/>
            <a:ext cx="5903912" cy="5184775"/>
          </a:xfrm>
          <a:noFill/>
        </p:spPr>
      </p:pic>
      <p:sp>
        <p:nvSpPr>
          <p:cNvPr id="105478" name="Text Box 6"/>
          <p:cNvSpPr txBox="1">
            <a:spLocks noChangeArrowheads="1"/>
          </p:cNvSpPr>
          <p:nvPr/>
        </p:nvSpPr>
        <p:spPr bwMode="auto">
          <a:xfrm>
            <a:off x="1703512" y="260351"/>
            <a:ext cx="8784976" cy="830997"/>
          </a:xfrm>
          <a:prstGeom prst="rect">
            <a:avLst/>
          </a:prstGeom>
          <a:noFill/>
          <a:ln w="9525">
            <a:noFill/>
            <a:miter lim="800000"/>
            <a:headEnd/>
            <a:tailEnd/>
          </a:ln>
          <a:effectLst/>
        </p:spPr>
        <p:txBody>
          <a:bodyPr wrap="square">
            <a:spAutoFit/>
          </a:bodyPr>
          <a:lstStyle/>
          <a:p>
            <a:pPr algn="ctr">
              <a:defRPr/>
            </a:pPr>
            <a:r>
              <a:rPr lang="it-IT" sz="2400" dirty="0">
                <a:solidFill>
                  <a:schemeClr val="bg1"/>
                </a:solidFill>
                <a:latin typeface="Comic Sans MS" pitchFamily="66" charset="0"/>
              </a:rPr>
              <a:t>On the 9</a:t>
            </a:r>
            <a:r>
              <a:rPr lang="it-IT" sz="2400" baseline="30000" dirty="0">
                <a:solidFill>
                  <a:schemeClr val="bg1"/>
                </a:solidFill>
                <a:latin typeface="Comic Sans MS" pitchFamily="66" charset="0"/>
              </a:rPr>
              <a:t>th</a:t>
            </a:r>
            <a:r>
              <a:rPr lang="it-IT" sz="2400" dirty="0">
                <a:solidFill>
                  <a:schemeClr val="bg1"/>
                </a:solidFill>
                <a:latin typeface="Comic Sans MS" pitchFamily="66" charset="0"/>
              </a:rPr>
              <a:t> January 1902 he officially freed a first slave, having obtained money from his family. Others would follow</a:t>
            </a:r>
            <a:r>
              <a:rPr lang="it-IT" sz="2400" dirty="0">
                <a:latin typeface="Comic Sans MS" pitchFamily="66" charset="0"/>
              </a:rPr>
              <a:t>.</a:t>
            </a:r>
            <a:endParaRPr lang="en-US" sz="2400" dirty="0">
              <a:latin typeface="Comic Sans MS" pitchFamily="66" charset="0"/>
            </a:endParaRPr>
          </a:p>
        </p:txBody>
      </p:sp>
      <p:sp>
        <p:nvSpPr>
          <p:cNvPr id="105479" name="Text Box 7"/>
          <p:cNvSpPr txBox="1">
            <a:spLocks noChangeArrowheads="1"/>
          </p:cNvSpPr>
          <p:nvPr/>
        </p:nvSpPr>
        <p:spPr bwMode="auto">
          <a:xfrm>
            <a:off x="5015880" y="1844824"/>
            <a:ext cx="3600946" cy="369332"/>
          </a:xfrm>
          <a:prstGeom prst="rect">
            <a:avLst/>
          </a:prstGeom>
          <a:noFill/>
          <a:ln w="9525">
            <a:noFill/>
            <a:miter lim="800000"/>
            <a:headEnd/>
            <a:tailEnd/>
          </a:ln>
          <a:effectLst/>
        </p:spPr>
        <p:txBody>
          <a:bodyPr wrap="square">
            <a:spAutoFit/>
          </a:bodyPr>
          <a:lstStyle/>
          <a:p>
            <a:pPr algn="ctr" eaLnBrk="0" hangingPunct="0">
              <a:defRPr/>
            </a:pPr>
            <a:r>
              <a:rPr lang="it-IT" dirty="0">
                <a:latin typeface="Comic Sans MS" pitchFamily="66" charset="0"/>
              </a:rPr>
              <a:t>Attestation for release</a:t>
            </a:r>
            <a:endParaRPr lang="en-US" dirty="0">
              <a:latin typeface="Comic Sans MS" pitchFamily="66" charset="0"/>
            </a:endParaRPr>
          </a:p>
        </p:txBody>
      </p:sp>
    </p:spTree>
    <p:extLst>
      <p:ext uri="{BB962C8B-B14F-4D97-AF65-F5344CB8AC3E}">
        <p14:creationId xmlns:p14="http://schemas.microsoft.com/office/powerpoint/2010/main" val="125367498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fade">
                                      <p:cBhvr>
                                        <p:cTn id="7" dur="2000"/>
                                        <p:tgtEl>
                                          <p:spTgt spid="105476"/>
                                        </p:tgtEl>
                                      </p:cBhvr>
                                    </p:animEffect>
                                    <p:anim calcmode="lin" valueType="num">
                                      <p:cBhvr>
                                        <p:cTn id="8" dur="2000" fill="hold"/>
                                        <p:tgtEl>
                                          <p:spTgt spid="105476"/>
                                        </p:tgtEl>
                                        <p:attrNameLst>
                                          <p:attrName>ppt_x</p:attrName>
                                        </p:attrNameLst>
                                      </p:cBhvr>
                                      <p:tavLst>
                                        <p:tav tm="0">
                                          <p:val>
                                            <p:strVal val="#ppt_x"/>
                                          </p:val>
                                        </p:tav>
                                        <p:tav tm="100000">
                                          <p:val>
                                            <p:strVal val="#ppt_x"/>
                                          </p:val>
                                        </p:tav>
                                      </p:tavLst>
                                    </p:anim>
                                    <p:anim calcmode="lin" valueType="num">
                                      <p:cBhvr>
                                        <p:cTn id="9" dur="2000" fill="hold"/>
                                        <p:tgtEl>
                                          <p:spTgt spid="10547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105479"/>
                                        </p:tgtEl>
                                        <p:attrNameLst>
                                          <p:attrName>style.visibility</p:attrName>
                                        </p:attrNameLst>
                                      </p:cBhvr>
                                      <p:to>
                                        <p:strVal val="visible"/>
                                      </p:to>
                                    </p:set>
                                    <p:animEffect transition="in" filter="wipe(up)">
                                      <p:cBhvr>
                                        <p:cTn id="13" dur="2000"/>
                                        <p:tgtEl>
                                          <p:spTgt spid="105479"/>
                                        </p:tgtEl>
                                      </p:cBhvr>
                                    </p:animEffect>
                                  </p:childTnLst>
                                </p:cTn>
                              </p:par>
                            </p:childTnLst>
                          </p:cTn>
                        </p:par>
                        <p:par>
                          <p:cTn id="14" fill="hold" nodeType="afterGroup">
                            <p:stCondLst>
                              <p:cond delay="4000"/>
                            </p:stCondLst>
                            <p:childTnLst>
                              <p:par>
                                <p:cTn id="15" presetID="22" presetClass="entr" presetSubtype="1" fill="hold" grpId="0" nodeType="afterEffect">
                                  <p:stCondLst>
                                    <p:cond delay="0"/>
                                  </p:stCondLst>
                                  <p:childTnLst>
                                    <p:set>
                                      <p:cBhvr>
                                        <p:cTn id="16" dur="1" fill="hold">
                                          <p:stCondLst>
                                            <p:cond delay="0"/>
                                          </p:stCondLst>
                                        </p:cTn>
                                        <p:tgtEl>
                                          <p:spTgt spid="105478"/>
                                        </p:tgtEl>
                                        <p:attrNameLst>
                                          <p:attrName>style.visibility</p:attrName>
                                        </p:attrNameLst>
                                      </p:cBhvr>
                                      <p:to>
                                        <p:strVal val="visible"/>
                                      </p:to>
                                    </p:set>
                                    <p:animEffect transition="in" filter="wipe(up)">
                                      <p:cBhvr>
                                        <p:cTn id="17" dur="20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p:bldP spid="10547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Pail"/>
          <p:cNvPicPr>
            <a:picLocks noGrp="1" noChangeAspect="1" noChangeArrowheads="1"/>
          </p:cNvPicPr>
          <p:nvPr>
            <p:ph/>
          </p:nvPr>
        </p:nvPicPr>
        <p:blipFill>
          <a:blip r:embed="rId2">
            <a:grayscl/>
            <a:extLst>
              <a:ext uri="{28A0092B-C50C-407E-A947-70E740481C1C}">
                <a14:useLocalDpi xmlns:a14="http://schemas.microsoft.com/office/drawing/2010/main" val="0"/>
              </a:ext>
            </a:extLst>
          </a:blip>
          <a:srcRect/>
          <a:stretch>
            <a:fillRect/>
          </a:stretch>
        </p:blipFill>
        <p:spPr>
          <a:xfrm>
            <a:off x="1524000" y="0"/>
            <a:ext cx="4852988" cy="6858000"/>
          </a:xfrm>
          <a:noFill/>
        </p:spPr>
      </p:pic>
      <p:sp>
        <p:nvSpPr>
          <p:cNvPr id="122886" name="Text Box 6"/>
          <p:cNvSpPr txBox="1">
            <a:spLocks noChangeArrowheads="1"/>
          </p:cNvSpPr>
          <p:nvPr/>
        </p:nvSpPr>
        <p:spPr bwMode="auto">
          <a:xfrm>
            <a:off x="6816725" y="1268413"/>
            <a:ext cx="3600450" cy="3046988"/>
          </a:xfrm>
          <a:prstGeom prst="rect">
            <a:avLst/>
          </a:prstGeom>
          <a:noFill/>
          <a:ln w="9525">
            <a:noFill/>
            <a:miter lim="800000"/>
            <a:headEnd/>
            <a:tailEnd/>
          </a:ln>
          <a:effectLst/>
        </p:spPr>
        <p:txBody>
          <a:bodyPr>
            <a:spAutoFit/>
          </a:bodyPr>
          <a:lstStyle/>
          <a:p>
            <a:pPr algn="ctr">
              <a:defRPr/>
            </a:pPr>
            <a:r>
              <a:rPr lang="it-IT" sz="3200" dirty="0">
                <a:solidFill>
                  <a:schemeClr val="bg1"/>
                </a:solidFill>
                <a:latin typeface="Comic Sans MS" pitchFamily="66" charset="0"/>
              </a:rPr>
              <a:t>With Paul Embarek who followed him to Tamanrasset and the little Abd-Jesu</a:t>
            </a:r>
            <a:r>
              <a:rPr lang="it-IT" sz="3200" dirty="0">
                <a:latin typeface="Comic Sans MS" pitchFamily="66" charset="0"/>
              </a:rPr>
              <a:t>.</a:t>
            </a:r>
            <a:endParaRPr lang="en-US" sz="3200" dirty="0">
              <a:latin typeface="Comic Sans MS" pitchFamily="66" charset="0"/>
            </a:endParaRPr>
          </a:p>
        </p:txBody>
      </p:sp>
    </p:spTree>
    <p:extLst>
      <p:ext uri="{BB962C8B-B14F-4D97-AF65-F5344CB8AC3E}">
        <p14:creationId xmlns:p14="http://schemas.microsoft.com/office/powerpoint/2010/main" val="385941218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barn(outVertical)">
                                      <p:cBhvr>
                                        <p:cTn id="7" dur="2000"/>
                                        <p:tgtEl>
                                          <p:spTgt spid="122884"/>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2886"/>
                                        </p:tgtEl>
                                        <p:attrNameLst>
                                          <p:attrName>style.visibility</p:attrName>
                                        </p:attrNameLst>
                                      </p:cBhvr>
                                      <p:to>
                                        <p:strVal val="visible"/>
                                      </p:to>
                                    </p:set>
                                    <p:animEffect transition="in" filter="wipe(left)">
                                      <p:cBhvr>
                                        <p:cTn id="11" dur="20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Beni"/>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6061076" y="0"/>
            <a:ext cx="4606925" cy="6858000"/>
          </a:xfrm>
          <a:noFill/>
        </p:spPr>
      </p:pic>
      <p:sp>
        <p:nvSpPr>
          <p:cNvPr id="125958" name="Text Box 6"/>
          <p:cNvSpPr txBox="1">
            <a:spLocks noChangeArrowheads="1"/>
          </p:cNvSpPr>
          <p:nvPr/>
        </p:nvSpPr>
        <p:spPr bwMode="auto">
          <a:xfrm>
            <a:off x="2063751" y="1125538"/>
            <a:ext cx="35274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dirty="0">
                <a:solidFill>
                  <a:schemeClr val="bg1"/>
                </a:solidFill>
              </a:rPr>
              <a:t>But he is still not settled: </a:t>
            </a:r>
          </a:p>
          <a:p>
            <a:pPr algn="ctr" eaLnBrk="1" hangingPunct="1"/>
            <a:r>
              <a:rPr lang="it-IT" sz="2400" i="1" dirty="0">
                <a:solidFill>
                  <a:schemeClr val="bg1"/>
                </a:solidFill>
              </a:rPr>
              <a:t>‘I am often thinking of the ten million people of Morocco – who are just on my doorstep. They are without a single priest.’</a:t>
            </a:r>
          </a:p>
          <a:p>
            <a:pPr algn="ctr" eaLnBrk="1" hangingPunct="1"/>
            <a:endParaRPr lang="it-IT" sz="1600" dirty="0">
              <a:solidFill>
                <a:schemeClr val="bg1"/>
              </a:solidFill>
            </a:endParaRPr>
          </a:p>
          <a:p>
            <a:pPr algn="ctr" eaLnBrk="1" hangingPunct="1"/>
            <a:r>
              <a:rPr lang="it-IT" sz="1600" dirty="0">
                <a:solidFill>
                  <a:schemeClr val="bg1"/>
                </a:solidFill>
              </a:rPr>
              <a:t>To Father Guerin, 1902</a:t>
            </a:r>
            <a:endParaRPr lang="en-US" sz="1600" dirty="0">
              <a:solidFill>
                <a:schemeClr val="bg1"/>
              </a:solidFill>
            </a:endParaRPr>
          </a:p>
        </p:txBody>
      </p:sp>
    </p:spTree>
    <p:extLst>
      <p:ext uri="{BB962C8B-B14F-4D97-AF65-F5344CB8AC3E}">
        <p14:creationId xmlns:p14="http://schemas.microsoft.com/office/powerpoint/2010/main" val="346887351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barn(outVertical)">
                                      <p:cBhvr>
                                        <p:cTn id="7" dur="2000"/>
                                        <p:tgtEl>
                                          <p:spTgt spid="12595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5958"/>
                                        </p:tgtEl>
                                        <p:attrNameLst>
                                          <p:attrName>style.visibility</p:attrName>
                                        </p:attrNameLst>
                                      </p:cBhvr>
                                      <p:to>
                                        <p:strVal val="visible"/>
                                      </p:to>
                                    </p:set>
                                    <p:animEffect transition="in" filter="wipe(left)">
                                      <p:cBhvr>
                                        <p:cTn id="11" dur="2000"/>
                                        <p:tgtEl>
                                          <p:spTgt spid="125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Clasic 1"/>
          <p:cNvPicPr>
            <a:picLocks noGrp="1" noChangeAspect="1" noChangeArrowheads="1"/>
          </p:cNvPicPr>
          <p:nvPr>
            <p:ph/>
          </p:nvPr>
        </p:nvPicPr>
        <p:blipFill>
          <a:blip r:embed="rId2">
            <a:lum contrast="6000"/>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861" b="2754"/>
          <a:stretch>
            <a:fillRect/>
          </a:stretch>
        </p:blipFill>
        <p:spPr>
          <a:xfrm>
            <a:off x="7789864" y="0"/>
            <a:ext cx="2878137" cy="6858000"/>
          </a:xfrm>
          <a:noFill/>
        </p:spPr>
      </p:pic>
      <p:sp>
        <p:nvSpPr>
          <p:cNvPr id="126982" name="Text Box 6"/>
          <p:cNvSpPr txBox="1">
            <a:spLocks noChangeArrowheads="1"/>
          </p:cNvSpPr>
          <p:nvPr/>
        </p:nvSpPr>
        <p:spPr bwMode="auto">
          <a:xfrm>
            <a:off x="2063751" y="1052513"/>
            <a:ext cx="52562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3200" i="1" dirty="0">
                <a:solidFill>
                  <a:schemeClr val="bg1"/>
                </a:solidFill>
              </a:rPr>
              <a:t>‘For the spreading of the Gospel I am ready to go to the ends of the world and to live to the day of judgment...</a:t>
            </a:r>
          </a:p>
          <a:p>
            <a:pPr algn="ctr" eaLnBrk="1" hangingPunct="1"/>
            <a:endParaRPr lang="it-IT" sz="3200" i="1" dirty="0">
              <a:solidFill>
                <a:schemeClr val="bg1"/>
              </a:solidFill>
            </a:endParaRPr>
          </a:p>
          <a:p>
            <a:pPr algn="ctr" eaLnBrk="1" hangingPunct="1"/>
            <a:r>
              <a:rPr lang="it-IT" sz="3200" i="1" dirty="0">
                <a:solidFill>
                  <a:schemeClr val="bg1"/>
                </a:solidFill>
              </a:rPr>
              <a:t>I want only one thing and that is to do whatever pleases my God the most.’</a:t>
            </a:r>
          </a:p>
          <a:p>
            <a:pPr algn="ctr" eaLnBrk="1" hangingPunct="1"/>
            <a:endParaRPr lang="it-IT" sz="1600" dirty="0">
              <a:solidFill>
                <a:schemeClr val="bg1"/>
              </a:solidFill>
            </a:endParaRPr>
          </a:p>
          <a:p>
            <a:pPr algn="ctr" eaLnBrk="1" hangingPunct="1"/>
            <a:r>
              <a:rPr lang="it-IT" sz="1600" dirty="0">
                <a:solidFill>
                  <a:schemeClr val="bg1"/>
                </a:solidFill>
              </a:rPr>
              <a:t>To Father Guerin, 1903</a:t>
            </a:r>
            <a:endParaRPr lang="it-IT" sz="1600" i="1" dirty="0">
              <a:solidFill>
                <a:schemeClr val="bg1"/>
              </a:solidFill>
            </a:endParaRPr>
          </a:p>
          <a:p>
            <a:pPr algn="ctr" eaLnBrk="1" hangingPunct="1">
              <a:spcBef>
                <a:spcPct val="50000"/>
              </a:spcBef>
            </a:pPr>
            <a:endParaRPr lang="en-US" sz="1600" dirty="0">
              <a:solidFill>
                <a:schemeClr val="bg1"/>
              </a:solidFill>
            </a:endParaRPr>
          </a:p>
        </p:txBody>
      </p:sp>
    </p:spTree>
    <p:extLst>
      <p:ext uri="{BB962C8B-B14F-4D97-AF65-F5344CB8AC3E}">
        <p14:creationId xmlns:p14="http://schemas.microsoft.com/office/powerpoint/2010/main" val="202824017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box(out)">
                                      <p:cBhvr>
                                        <p:cTn id="7" dur="2000"/>
                                        <p:tgtEl>
                                          <p:spTgt spid="126980"/>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26982"/>
                                        </p:tgtEl>
                                        <p:attrNameLst>
                                          <p:attrName>style.visibility</p:attrName>
                                        </p:attrNameLst>
                                      </p:cBhvr>
                                      <p:to>
                                        <p:strVal val="visible"/>
                                      </p:to>
                                    </p:set>
                                    <p:animEffect transition="in" filter="wipe(up)">
                                      <p:cBhvr>
                                        <p:cTn id="11" dur="2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1524000" y="22718"/>
            <a:ext cx="4455608" cy="6835282"/>
          </a:xfrm>
          <a:prstGeom prst="rect">
            <a:avLst/>
          </a:prstGeom>
          <a:noFill/>
        </p:spPr>
      </p:pic>
      <p:sp>
        <p:nvSpPr>
          <p:cNvPr id="3" name="Rectangle 2"/>
          <p:cNvSpPr/>
          <p:nvPr/>
        </p:nvSpPr>
        <p:spPr>
          <a:xfrm>
            <a:off x="6738934" y="980728"/>
            <a:ext cx="3024336" cy="4154984"/>
          </a:xfrm>
          <a:prstGeom prst="rect">
            <a:avLst/>
          </a:prstGeom>
        </p:spPr>
        <p:txBody>
          <a:bodyPr wrap="square">
            <a:spAutoFit/>
          </a:bodyPr>
          <a:lstStyle/>
          <a:p>
            <a:pPr algn="ctr"/>
            <a:r>
              <a:rPr lang="en-GB" sz="4400" dirty="0">
                <a:solidFill>
                  <a:schemeClr val="bg1"/>
                </a:solidFill>
                <a:latin typeface="Comic Sans MS" pitchFamily="66" charset="0"/>
              </a:rPr>
              <a:t>He leads us to finding Jesus in the Eucharist, </a:t>
            </a:r>
            <a:endParaRPr lang="en-GB" sz="4400" dirty="0">
              <a:solidFill>
                <a:schemeClr val="bg1"/>
              </a:solidFill>
            </a:endParaRPr>
          </a:p>
        </p:txBody>
      </p:sp>
    </p:spTree>
    <p:extLst>
      <p:ext uri="{BB962C8B-B14F-4D97-AF65-F5344CB8AC3E}">
        <p14:creationId xmlns:p14="http://schemas.microsoft.com/office/powerpoint/2010/main" val="163817372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3000"/>
                                        <p:tgtEl>
                                          <p:spTgt spid="2"/>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1904"/>
          <p:cNvPicPr>
            <a:picLocks noGrp="1" noChangeAspect="1" noChangeArrowheads="1"/>
          </p:cNvPicPr>
          <p:nvPr>
            <p:ph sz="half" idx="1"/>
          </p:nvPr>
        </p:nvPicPr>
        <p:blipFill>
          <a:blip r:embed="rId2">
            <a:lum bright="18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4877"/>
          <a:stretch>
            <a:fillRect/>
          </a:stretch>
        </p:blipFill>
        <p:spPr>
          <a:xfrm>
            <a:off x="1518265" y="-454"/>
            <a:ext cx="9144000" cy="6016343"/>
          </a:xfrm>
          <a:noFill/>
        </p:spPr>
      </p:pic>
      <p:sp>
        <p:nvSpPr>
          <p:cNvPr id="128013" name="Text Box 13"/>
          <p:cNvSpPr txBox="1">
            <a:spLocks noChangeArrowheads="1"/>
          </p:cNvSpPr>
          <p:nvPr/>
        </p:nvSpPr>
        <p:spPr bwMode="auto">
          <a:xfrm>
            <a:off x="1524000" y="6034188"/>
            <a:ext cx="9144000" cy="646331"/>
          </a:xfrm>
          <a:prstGeom prst="rect">
            <a:avLst/>
          </a:prstGeom>
          <a:noFill/>
          <a:ln w="9525">
            <a:noFill/>
            <a:miter lim="800000"/>
            <a:headEnd/>
            <a:tailEnd/>
          </a:ln>
          <a:effectLst/>
        </p:spPr>
        <p:txBody>
          <a:bodyPr>
            <a:spAutoFit/>
          </a:bodyPr>
          <a:lstStyle/>
          <a:p>
            <a:pPr algn="ctr">
              <a:spcBef>
                <a:spcPct val="50000"/>
              </a:spcBef>
              <a:defRPr/>
            </a:pPr>
            <a:r>
              <a:rPr lang="it-IT" sz="3600" dirty="0">
                <a:solidFill>
                  <a:srgbClr val="FF0000"/>
                </a:solidFill>
                <a:latin typeface="Comic Sans MS" pitchFamily="66" charset="0"/>
              </a:rPr>
              <a:t>In the steps of the Tuareg  1904-1905</a:t>
            </a:r>
            <a:endParaRPr lang="en-US" sz="3600" dirty="0">
              <a:solidFill>
                <a:srgbClr val="FF0000"/>
              </a:solidFill>
              <a:latin typeface="Comic Sans MS" pitchFamily="66" charset="0"/>
            </a:endParaRPr>
          </a:p>
        </p:txBody>
      </p:sp>
    </p:spTree>
    <p:extLst>
      <p:ext uri="{BB962C8B-B14F-4D97-AF65-F5344CB8AC3E}">
        <p14:creationId xmlns:p14="http://schemas.microsoft.com/office/powerpoint/2010/main" val="230473512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8013"/>
                                        </p:tgtEl>
                                        <p:attrNameLst>
                                          <p:attrName>style.visibility</p:attrName>
                                        </p:attrNameLst>
                                      </p:cBhvr>
                                      <p:to>
                                        <p:strVal val="visible"/>
                                      </p:to>
                                    </p:set>
                                    <p:animEffect transition="in" filter="wipe(left)">
                                      <p:cBhvr>
                                        <p:cTn id="7" dur="2000"/>
                                        <p:tgtEl>
                                          <p:spTgt spid="128013"/>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28004"/>
                                        </p:tgtEl>
                                        <p:attrNameLst>
                                          <p:attrName>style.visibility</p:attrName>
                                        </p:attrNameLst>
                                      </p:cBhvr>
                                      <p:to>
                                        <p:strVal val="visible"/>
                                      </p:to>
                                    </p:set>
                                    <p:animEffect transition="in" filter="wipe(left)">
                                      <p:cBhvr>
                                        <p:cTn id="11" dur="20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84233" y="260648"/>
            <a:ext cx="2483767" cy="6124754"/>
          </a:xfrm>
          <a:prstGeom prst="rect">
            <a:avLst/>
          </a:prstGeom>
        </p:spPr>
        <p:txBody>
          <a:bodyPr wrap="square">
            <a:spAutoFit/>
          </a:bodyPr>
          <a:lstStyle/>
          <a:p>
            <a:pPr algn="ctr"/>
            <a:r>
              <a:rPr lang="it-IT" sz="2800" dirty="0">
                <a:solidFill>
                  <a:schemeClr val="bg1"/>
                </a:solidFill>
                <a:latin typeface="Comic Sans MS" pitchFamily="66" charset="0"/>
              </a:rPr>
              <a:t>Morocco remained closed,  but following civil and military convoys, he crosses the desert and meets the Tuareg, Berber nomads from the South of the Sahara. </a:t>
            </a:r>
            <a:endParaRPr lang="en-GB" sz="2800" dirty="0"/>
          </a:p>
        </p:txBody>
      </p:sp>
      <p:pic>
        <p:nvPicPr>
          <p:cNvPr id="7" name="Content Placeholder 6" descr="in cammino"/>
          <p:cNvPicPr>
            <a:picLocks noGrp="1" noChangeAspect="1" noChangeArrowheads="1"/>
          </p:cNvPicPr>
          <p:nvPr>
            <p:ph sz="quarter" idx="2"/>
          </p:nvPr>
        </p:nvPicPr>
        <p:blipFill>
          <a:blip r:embed="rId2">
            <a:graysc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6509" t="14087" r="19609"/>
          <a:stretch>
            <a:fillRect/>
          </a:stretch>
        </p:blipFill>
        <p:spPr>
          <a:xfrm>
            <a:off x="1500264" y="-7681"/>
            <a:ext cx="6568108" cy="6865681"/>
          </a:xfrm>
          <a:noFill/>
        </p:spPr>
      </p:pic>
    </p:spTree>
    <p:extLst>
      <p:ext uri="{BB962C8B-B14F-4D97-AF65-F5344CB8AC3E}">
        <p14:creationId xmlns:p14="http://schemas.microsoft.com/office/powerpoint/2010/main" val="356775583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Vangeli"/>
          <p:cNvPicPr>
            <a:picLocks noGrp="1" noChangeAspect="1" noChangeArrowheads="1"/>
          </p:cNvPicPr>
          <p:nvPr>
            <p:ph/>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a:off x="1524000" y="0"/>
            <a:ext cx="4357486" cy="6858000"/>
          </a:xfrm>
          <a:noFill/>
        </p:spPr>
      </p:pic>
      <p:sp>
        <p:nvSpPr>
          <p:cNvPr id="129030" name="Text Box 6"/>
          <p:cNvSpPr txBox="1">
            <a:spLocks noChangeArrowheads="1"/>
          </p:cNvSpPr>
          <p:nvPr/>
        </p:nvSpPr>
        <p:spPr bwMode="auto">
          <a:xfrm>
            <a:off x="1524000" y="5157192"/>
            <a:ext cx="4211960" cy="457200"/>
          </a:xfrm>
          <a:prstGeom prst="rect">
            <a:avLst/>
          </a:prstGeom>
          <a:noFill/>
          <a:ln w="9525">
            <a:noFill/>
            <a:miter lim="800000"/>
            <a:headEnd/>
            <a:tailEnd/>
          </a:ln>
          <a:effectLst/>
        </p:spPr>
        <p:txBody>
          <a:bodyPr wrap="square">
            <a:spAutoFit/>
          </a:bodyPr>
          <a:lstStyle/>
          <a:p>
            <a:pPr algn="ctr" eaLnBrk="0" hangingPunct="0">
              <a:defRPr/>
            </a:pPr>
            <a:r>
              <a:rPr lang="it-IT" sz="2400" dirty="0">
                <a:latin typeface="Comic Sans MS" pitchFamily="66" charset="0"/>
              </a:rPr>
              <a:t>The Holy Gospel in Tamahaq</a:t>
            </a:r>
            <a:endParaRPr lang="en-US" sz="2400" dirty="0">
              <a:latin typeface="Comic Sans MS" pitchFamily="66" charset="0"/>
            </a:endParaRPr>
          </a:p>
        </p:txBody>
      </p:sp>
      <p:sp>
        <p:nvSpPr>
          <p:cNvPr id="2" name="Rectangle 1"/>
          <p:cNvSpPr/>
          <p:nvPr/>
        </p:nvSpPr>
        <p:spPr>
          <a:xfrm>
            <a:off x="6168008" y="620688"/>
            <a:ext cx="4283968" cy="5509200"/>
          </a:xfrm>
          <a:prstGeom prst="rect">
            <a:avLst/>
          </a:prstGeom>
        </p:spPr>
        <p:txBody>
          <a:bodyPr wrap="square">
            <a:spAutoFit/>
          </a:bodyPr>
          <a:lstStyle/>
          <a:p>
            <a:pPr algn="ctr"/>
            <a:r>
              <a:rPr lang="it-IT" sz="3200" dirty="0">
                <a:solidFill>
                  <a:srgbClr val="FF0000"/>
                </a:solidFill>
                <a:latin typeface="Comic Sans MS" pitchFamily="66" charset="0"/>
              </a:rPr>
              <a:t>He realizes that this people have never had the opportunity to meet with Christianity. He longs to go and live among them. He learns Tamahaq, and starts to translate the Gospel into their language</a:t>
            </a:r>
            <a:endParaRPr lang="en-GB" sz="3200" dirty="0">
              <a:solidFill>
                <a:srgbClr val="FF0000"/>
              </a:solidFill>
            </a:endParaRPr>
          </a:p>
        </p:txBody>
      </p:sp>
    </p:spTree>
    <p:extLst>
      <p:ext uri="{BB962C8B-B14F-4D97-AF65-F5344CB8AC3E}">
        <p14:creationId xmlns:p14="http://schemas.microsoft.com/office/powerpoint/2010/main" val="261949838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box(out)">
                                      <p:cBhvr>
                                        <p:cTn id="7" dur="2000"/>
                                        <p:tgtEl>
                                          <p:spTgt spid="129028"/>
                                        </p:tgtEl>
                                      </p:cBhvr>
                                    </p:animEffect>
                                  </p:childTnLst>
                                </p:cTn>
                              </p:par>
                            </p:childTnLst>
                          </p:cTn>
                        </p:par>
                        <p:par>
                          <p:cTn id="8" fill="hold" nodeType="afterGroup">
                            <p:stCondLst>
                              <p:cond delay="2000"/>
                            </p:stCondLst>
                            <p:childTnLst>
                              <p:par>
                                <p:cTn id="9" presetID="22" presetClass="entr" presetSubtype="8" fill="hold" grpId="0" nodeType="afterEffect">
                                  <p:stCondLst>
                                    <p:cond delay="700"/>
                                  </p:stCondLst>
                                  <p:childTnLst>
                                    <p:set>
                                      <p:cBhvr>
                                        <p:cTn id="10" dur="1" fill="hold">
                                          <p:stCondLst>
                                            <p:cond delay="0"/>
                                          </p:stCondLst>
                                        </p:cTn>
                                        <p:tgtEl>
                                          <p:spTgt spid="129030"/>
                                        </p:tgtEl>
                                        <p:attrNameLst>
                                          <p:attrName>style.visibility</p:attrName>
                                        </p:attrNameLst>
                                      </p:cBhvr>
                                      <p:to>
                                        <p:strVal val="visible"/>
                                      </p:to>
                                    </p:set>
                                    <p:animEffect transition="in" filter="wipe(left)">
                                      <p:cBhvr>
                                        <p:cTn id="11" dur="2000"/>
                                        <p:tgtEl>
                                          <p:spTgt spid="129030"/>
                                        </p:tgtEl>
                                      </p:cBhvr>
                                    </p:animEffect>
                                  </p:childTnLst>
                                </p:cTn>
                              </p:par>
                            </p:childTnLst>
                          </p:cTn>
                        </p:par>
                        <p:par>
                          <p:cTn id="12" fill="hold">
                            <p:stCondLst>
                              <p:cond delay="47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6" name="Picture 8" descr="373"/>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38" r="7483"/>
          <a:stretch>
            <a:fillRect/>
          </a:stretch>
        </p:blipFill>
        <p:spPr>
          <a:xfrm>
            <a:off x="3977333" y="0"/>
            <a:ext cx="6719631" cy="5040560"/>
          </a:xfrm>
          <a:noFill/>
        </p:spPr>
      </p:pic>
      <p:sp>
        <p:nvSpPr>
          <p:cNvPr id="130058" name="Text Box 10"/>
          <p:cNvSpPr txBox="1">
            <a:spLocks noChangeArrowheads="1"/>
          </p:cNvSpPr>
          <p:nvPr/>
        </p:nvSpPr>
        <p:spPr bwMode="auto">
          <a:xfrm>
            <a:off x="1524000" y="5229201"/>
            <a:ext cx="9144000" cy="1384995"/>
          </a:xfrm>
          <a:prstGeom prst="rect">
            <a:avLst/>
          </a:prstGeom>
          <a:noFill/>
          <a:ln w="9525">
            <a:noFill/>
            <a:miter lim="800000"/>
            <a:headEnd/>
            <a:tailEnd/>
          </a:ln>
          <a:effectLst/>
        </p:spPr>
        <p:txBody>
          <a:bodyPr>
            <a:spAutoFit/>
          </a:bodyPr>
          <a:lstStyle/>
          <a:p>
            <a:pPr algn="ctr">
              <a:defRPr/>
            </a:pPr>
            <a:r>
              <a:rPr lang="it-IT" sz="2800" dirty="0">
                <a:solidFill>
                  <a:schemeClr val="bg1"/>
                </a:solidFill>
                <a:latin typeface="Comic Sans MS" pitchFamily="66" charset="0"/>
              </a:rPr>
              <a:t>In 1905, he meets the head of the Tuareg of the Hoggar, Moussa Ag Amastane  and he is welcomed as a guest toTamanrasset, a village of twenty huts.</a:t>
            </a:r>
            <a:endParaRPr lang="en-US" sz="2800" dirty="0">
              <a:solidFill>
                <a:schemeClr val="bg1"/>
              </a:solidFill>
              <a:latin typeface="Comic Sans MS" pitchFamily="66" charset="0"/>
            </a:endParaRPr>
          </a:p>
        </p:txBody>
      </p:sp>
      <p:sp>
        <p:nvSpPr>
          <p:cNvPr id="130059" name="Text Box 11"/>
          <p:cNvSpPr txBox="1">
            <a:spLocks noChangeArrowheads="1"/>
          </p:cNvSpPr>
          <p:nvPr/>
        </p:nvSpPr>
        <p:spPr bwMode="auto">
          <a:xfrm>
            <a:off x="1703512" y="692151"/>
            <a:ext cx="2016224" cy="2554545"/>
          </a:xfrm>
          <a:prstGeom prst="rect">
            <a:avLst/>
          </a:prstGeom>
          <a:noFill/>
          <a:ln w="9525">
            <a:noFill/>
            <a:miter lim="800000"/>
            <a:headEnd/>
            <a:tailEnd/>
          </a:ln>
          <a:effectLst/>
        </p:spPr>
        <p:txBody>
          <a:bodyPr wrap="square">
            <a:spAutoFit/>
          </a:bodyPr>
          <a:lstStyle/>
          <a:p>
            <a:pPr algn="ctr">
              <a:defRPr/>
            </a:pPr>
            <a:r>
              <a:rPr lang="it-IT" sz="3200" dirty="0">
                <a:solidFill>
                  <a:schemeClr val="bg1"/>
                </a:solidFill>
                <a:latin typeface="Comic Sans MS" pitchFamily="66" charset="0"/>
              </a:rPr>
              <a:t>1905 - 1916 Friend of the Tuareg</a:t>
            </a:r>
            <a:endParaRPr lang="en-US" sz="3200" dirty="0">
              <a:solidFill>
                <a:schemeClr val="bg1"/>
              </a:solidFill>
              <a:latin typeface="Comic Sans MS" pitchFamily="66" charset="0"/>
            </a:endParaRPr>
          </a:p>
        </p:txBody>
      </p:sp>
    </p:spTree>
    <p:extLst>
      <p:ext uri="{BB962C8B-B14F-4D97-AF65-F5344CB8AC3E}">
        <p14:creationId xmlns:p14="http://schemas.microsoft.com/office/powerpoint/2010/main" val="104695436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30056"/>
                                        </p:tgtEl>
                                        <p:attrNameLst>
                                          <p:attrName>style.visibility</p:attrName>
                                        </p:attrNameLst>
                                      </p:cBhvr>
                                      <p:to>
                                        <p:strVal val="visible"/>
                                      </p:to>
                                    </p:set>
                                    <p:animEffect transition="in" filter="box(out)">
                                      <p:cBhvr>
                                        <p:cTn id="7" dur="2000"/>
                                        <p:tgtEl>
                                          <p:spTgt spid="13005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30059"/>
                                        </p:tgtEl>
                                        <p:attrNameLst>
                                          <p:attrName>style.visibility</p:attrName>
                                        </p:attrNameLst>
                                      </p:cBhvr>
                                      <p:to>
                                        <p:strVal val="visible"/>
                                      </p:to>
                                    </p:set>
                                    <p:animEffect transition="in" filter="wipe(left)">
                                      <p:cBhvr>
                                        <p:cTn id="11" dur="2000"/>
                                        <p:tgtEl>
                                          <p:spTgt spid="13005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30058"/>
                                        </p:tgtEl>
                                        <p:attrNameLst>
                                          <p:attrName>style.visibility</p:attrName>
                                        </p:attrNameLst>
                                      </p:cBhvr>
                                      <p:to>
                                        <p:strVal val="visible"/>
                                      </p:to>
                                    </p:set>
                                    <p:animEffect transition="in" filter="wipe(left)">
                                      <p:cBhvr>
                                        <p:cTn id="15" dur="2000"/>
                                        <p:tgtEl>
                                          <p:spTgt spid="13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8" grpId="0"/>
      <p:bldP spid="13005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Musa"/>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5421435" y="163513"/>
            <a:ext cx="5109467" cy="6536245"/>
          </a:xfrm>
          <a:noFill/>
        </p:spPr>
      </p:pic>
      <p:sp>
        <p:nvSpPr>
          <p:cNvPr id="131078" name="Text Box 6"/>
          <p:cNvSpPr txBox="1">
            <a:spLocks noChangeArrowheads="1"/>
          </p:cNvSpPr>
          <p:nvPr/>
        </p:nvSpPr>
        <p:spPr bwMode="auto">
          <a:xfrm>
            <a:off x="1801672" y="476250"/>
            <a:ext cx="3241675" cy="617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3200" dirty="0">
                <a:solidFill>
                  <a:schemeClr val="bg1"/>
                </a:solidFill>
              </a:rPr>
              <a:t>Charles becomes a true friend to Moussa:</a:t>
            </a:r>
          </a:p>
          <a:p>
            <a:pPr algn="ctr" eaLnBrk="1" hangingPunct="1"/>
            <a:r>
              <a:rPr lang="it-IT" sz="3200" b="1" i="1" dirty="0">
                <a:solidFill>
                  <a:schemeClr val="bg1"/>
                </a:solidFill>
              </a:rPr>
              <a:t>‘</a:t>
            </a:r>
            <a:r>
              <a:rPr lang="it-IT" sz="3200" i="1" dirty="0">
                <a:solidFill>
                  <a:schemeClr val="bg1"/>
                </a:solidFill>
              </a:rPr>
              <a:t>Moussa is an exceptional leader: He is much loved in his territory...’</a:t>
            </a:r>
          </a:p>
          <a:p>
            <a:pPr eaLnBrk="1" hangingPunct="1"/>
            <a:endParaRPr lang="it-IT" sz="3200" i="1" dirty="0">
              <a:solidFill>
                <a:schemeClr val="bg1"/>
              </a:solidFill>
            </a:endParaRPr>
          </a:p>
          <a:p>
            <a:pPr algn="ctr" eaLnBrk="1" hangingPunct="1"/>
            <a:r>
              <a:rPr lang="it-IT" sz="2400" dirty="0">
                <a:solidFill>
                  <a:schemeClr val="bg1"/>
                </a:solidFill>
              </a:rPr>
              <a:t>To Father Guérin, 1905</a:t>
            </a:r>
            <a:endParaRPr lang="it-IT" sz="2400" i="1" dirty="0">
              <a:solidFill>
                <a:schemeClr val="bg1"/>
              </a:solidFill>
            </a:endParaRPr>
          </a:p>
          <a:p>
            <a:pPr eaLnBrk="1" hangingPunct="1">
              <a:spcBef>
                <a:spcPct val="50000"/>
              </a:spcBef>
            </a:pPr>
            <a:endParaRPr lang="en-US" dirty="0">
              <a:solidFill>
                <a:srgbClr val="CC0000"/>
              </a:solidFill>
            </a:endParaRPr>
          </a:p>
        </p:txBody>
      </p:sp>
      <p:sp>
        <p:nvSpPr>
          <p:cNvPr id="131079" name="Text Box 7"/>
          <p:cNvSpPr txBox="1">
            <a:spLocks noChangeArrowheads="1"/>
          </p:cNvSpPr>
          <p:nvPr/>
        </p:nvSpPr>
        <p:spPr bwMode="auto">
          <a:xfrm>
            <a:off x="5448300" y="476250"/>
            <a:ext cx="1944688" cy="641350"/>
          </a:xfrm>
          <a:prstGeom prst="rect">
            <a:avLst/>
          </a:prstGeom>
          <a:noFill/>
          <a:ln w="9525">
            <a:noFill/>
            <a:miter lim="800000"/>
            <a:headEnd/>
            <a:tailEnd/>
          </a:ln>
          <a:effectLst/>
        </p:spPr>
        <p:txBody>
          <a:bodyPr>
            <a:spAutoFit/>
          </a:bodyPr>
          <a:lstStyle/>
          <a:p>
            <a:pPr algn="ctr" eaLnBrk="0" hangingPunct="0">
              <a:defRPr/>
            </a:pPr>
            <a:r>
              <a:rPr lang="it-IT" dirty="0">
                <a:effectLst>
                  <a:outerShdw blurRad="38100" dist="38100" dir="2700000" algn="tl">
                    <a:srgbClr val="C0C0C0"/>
                  </a:outerShdw>
                </a:effectLst>
                <a:latin typeface="Comic Sans MS" pitchFamily="66" charset="0"/>
              </a:rPr>
              <a:t>Moussa Ag Amastane</a:t>
            </a:r>
            <a:endParaRPr lang="en-US" dirty="0">
              <a:latin typeface="Comic Sans MS" pitchFamily="66" charset="0"/>
            </a:endParaRPr>
          </a:p>
        </p:txBody>
      </p:sp>
    </p:spTree>
    <p:extLst>
      <p:ext uri="{BB962C8B-B14F-4D97-AF65-F5344CB8AC3E}">
        <p14:creationId xmlns:p14="http://schemas.microsoft.com/office/powerpoint/2010/main" val="414322371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diamond(out)">
                                      <p:cBhvr>
                                        <p:cTn id="7" dur="2000"/>
                                        <p:tgtEl>
                                          <p:spTgt spid="13107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31079"/>
                                        </p:tgtEl>
                                        <p:attrNameLst>
                                          <p:attrName>style.visibility</p:attrName>
                                        </p:attrNameLst>
                                      </p:cBhvr>
                                      <p:to>
                                        <p:strVal val="visible"/>
                                      </p:to>
                                    </p:set>
                                    <p:animEffect transition="in" filter="wipe(up)">
                                      <p:cBhvr>
                                        <p:cTn id="11" dur="2000"/>
                                        <p:tgtEl>
                                          <p:spTgt spid="131079"/>
                                        </p:tgtEl>
                                      </p:cBhvr>
                                    </p:animEffect>
                                  </p:childTnLst>
                                </p:cTn>
                              </p:par>
                            </p:childTnLst>
                          </p:cTn>
                        </p:par>
                        <p:par>
                          <p:cTn id="12" fill="hold" nodeType="afterGroup">
                            <p:stCondLst>
                              <p:cond delay="4000"/>
                            </p:stCondLst>
                            <p:childTnLst>
                              <p:par>
                                <p:cTn id="13" presetID="22" presetClass="entr" presetSubtype="1" fill="hold" grpId="0" nodeType="afterEffect">
                                  <p:stCondLst>
                                    <p:cond delay="100"/>
                                  </p:stCondLst>
                                  <p:childTnLst>
                                    <p:set>
                                      <p:cBhvr>
                                        <p:cTn id="14" dur="1" fill="hold">
                                          <p:stCondLst>
                                            <p:cond delay="0"/>
                                          </p:stCondLst>
                                        </p:cTn>
                                        <p:tgtEl>
                                          <p:spTgt spid="131078"/>
                                        </p:tgtEl>
                                        <p:attrNameLst>
                                          <p:attrName>style.visibility</p:attrName>
                                        </p:attrNameLst>
                                      </p:cBhvr>
                                      <p:to>
                                        <p:strVal val="visible"/>
                                      </p:to>
                                    </p:set>
                                    <p:animEffect transition="in" filter="wipe(up)">
                                      <p:cBhvr>
                                        <p:cTn id="15" dur="3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P spid="13107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descr="Tuareg"/>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34578"/>
          <a:stretch>
            <a:fillRect/>
          </a:stretch>
        </p:blipFill>
        <p:spPr>
          <a:xfrm>
            <a:off x="1524000" y="1989138"/>
            <a:ext cx="9144000" cy="4868862"/>
          </a:xfrm>
          <a:noFill/>
        </p:spPr>
      </p:pic>
      <p:sp>
        <p:nvSpPr>
          <p:cNvPr id="132102" name="Text Box 6"/>
          <p:cNvSpPr txBox="1">
            <a:spLocks noChangeArrowheads="1"/>
          </p:cNvSpPr>
          <p:nvPr/>
        </p:nvSpPr>
        <p:spPr bwMode="auto">
          <a:xfrm>
            <a:off x="1524000" y="333376"/>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3600" dirty="0">
                <a:solidFill>
                  <a:schemeClr val="bg1"/>
                </a:solidFill>
              </a:rPr>
              <a:t>Among the </a:t>
            </a:r>
            <a:r>
              <a:rPr lang="en-GB" sz="3600" dirty="0" err="1">
                <a:solidFill>
                  <a:schemeClr val="bg1"/>
                </a:solidFill>
              </a:rPr>
              <a:t>Tuareg</a:t>
            </a:r>
            <a:r>
              <a:rPr lang="en-GB" sz="3600" dirty="0">
                <a:solidFill>
                  <a:schemeClr val="bg1"/>
                </a:solidFill>
              </a:rPr>
              <a:t>, entering into their culture and way of life</a:t>
            </a:r>
            <a:endParaRPr lang="en-US" sz="3600" dirty="0">
              <a:solidFill>
                <a:schemeClr val="bg1"/>
              </a:solidFill>
            </a:endParaRPr>
          </a:p>
        </p:txBody>
      </p:sp>
    </p:spTree>
    <p:extLst>
      <p:ext uri="{BB962C8B-B14F-4D97-AF65-F5344CB8AC3E}">
        <p14:creationId xmlns:p14="http://schemas.microsoft.com/office/powerpoint/2010/main" val="115890511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wedge">
                                      <p:cBhvr>
                                        <p:cTn id="7" dur="2000"/>
                                        <p:tgtEl>
                                          <p:spTgt spid="132100"/>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32102"/>
                                        </p:tgtEl>
                                        <p:attrNameLst>
                                          <p:attrName>style.visibility</p:attrName>
                                        </p:attrNameLst>
                                      </p:cBhvr>
                                      <p:to>
                                        <p:strVal val="visible"/>
                                      </p:to>
                                    </p:set>
                                    <p:animEffect transition="in" filter="wipe(left)">
                                      <p:cBhvr>
                                        <p:cTn id="11" dur="2000"/>
                                        <p:tgtEl>
                                          <p:spTgt spid="13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dizionario"/>
          <p:cNvPicPr>
            <a:picLocks noGrp="1" noChangeAspect="1" noChangeArrowheads="1"/>
          </p:cNvPicPr>
          <p:nvPr>
            <p:ph sz="half"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524000" y="4292601"/>
            <a:ext cx="9144000" cy="2354263"/>
          </a:xfrm>
          <a:noFill/>
        </p:spPr>
      </p:pic>
      <p:pic>
        <p:nvPicPr>
          <p:cNvPr id="145414" name="Picture 6" descr="Volti tuareg"/>
          <p:cNvPicPr>
            <a:picLocks noGrp="1" noChangeAspect="1" noChangeArrowheads="1"/>
          </p:cNvPicPr>
          <p:nvPr>
            <p:ph sz="half" idx="2"/>
          </p:nvPr>
        </p:nvPicPr>
        <p:blipFill>
          <a:blip r:embed="rId4">
            <a:lum bright="24000" contrast="18000"/>
            <a:extLst>
              <a:ext uri="{28A0092B-C50C-407E-A947-70E740481C1C}">
                <a14:useLocalDpi xmlns:a14="http://schemas.microsoft.com/office/drawing/2010/main" val="0"/>
              </a:ext>
            </a:extLst>
          </a:blip>
          <a:srcRect/>
          <a:stretch>
            <a:fillRect/>
          </a:stretch>
        </p:blipFill>
        <p:spPr>
          <a:xfrm>
            <a:off x="6888089" y="288926"/>
            <a:ext cx="2916237" cy="3889375"/>
          </a:xfrm>
          <a:noFill/>
        </p:spPr>
      </p:pic>
      <p:sp>
        <p:nvSpPr>
          <p:cNvPr id="145417" name="Text Box 9"/>
          <p:cNvSpPr txBox="1">
            <a:spLocks noChangeArrowheads="1"/>
          </p:cNvSpPr>
          <p:nvPr/>
        </p:nvSpPr>
        <p:spPr bwMode="auto">
          <a:xfrm>
            <a:off x="2207568" y="1689613"/>
            <a:ext cx="4032250" cy="1066800"/>
          </a:xfrm>
          <a:prstGeom prst="rect">
            <a:avLst/>
          </a:prstGeom>
          <a:noFill/>
          <a:ln w="9525">
            <a:noFill/>
            <a:miter lim="800000"/>
            <a:headEnd/>
            <a:tailEnd/>
          </a:ln>
          <a:effectLst/>
        </p:spPr>
        <p:txBody>
          <a:bodyPr>
            <a:spAutoFit/>
          </a:bodyPr>
          <a:lstStyle/>
          <a:p>
            <a:pPr algn="ctr" eaLnBrk="0" hangingPunct="0">
              <a:defRPr/>
            </a:pPr>
            <a:r>
              <a:rPr lang="it-IT" sz="3200" dirty="0">
                <a:solidFill>
                  <a:schemeClr val="bg1"/>
                </a:solidFill>
                <a:latin typeface="Comic Sans MS" pitchFamily="66" charset="0"/>
              </a:rPr>
              <a:t>Tifinagh, </a:t>
            </a:r>
          </a:p>
          <a:p>
            <a:pPr algn="ctr" eaLnBrk="0" hangingPunct="0">
              <a:defRPr/>
            </a:pPr>
            <a:r>
              <a:rPr lang="it-IT" sz="3200" dirty="0">
                <a:solidFill>
                  <a:schemeClr val="bg1"/>
                </a:solidFill>
                <a:latin typeface="Comic Sans MS" pitchFamily="66" charset="0"/>
              </a:rPr>
              <a:t>Tuareg writing</a:t>
            </a:r>
            <a:endParaRPr lang="en-US" sz="3200" dirty="0">
              <a:solidFill>
                <a:schemeClr val="bg1"/>
              </a:solidFill>
              <a:latin typeface="Comic Sans MS" pitchFamily="66" charset="0"/>
            </a:endParaRPr>
          </a:p>
        </p:txBody>
      </p:sp>
    </p:spTree>
    <p:extLst>
      <p:ext uri="{BB962C8B-B14F-4D97-AF65-F5344CB8AC3E}">
        <p14:creationId xmlns:p14="http://schemas.microsoft.com/office/powerpoint/2010/main" val="334481423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box(out)">
                                      <p:cBhvr>
                                        <p:cTn id="7" dur="2000"/>
                                        <p:tgtEl>
                                          <p:spTgt spid="145412"/>
                                        </p:tgtEl>
                                      </p:cBhvr>
                                    </p:animEffect>
                                  </p:childTnLst>
                                </p:cTn>
                              </p:par>
                            </p:childTnLst>
                          </p:cTn>
                        </p:par>
                        <p:par>
                          <p:cTn id="8" fill="hold" nodeType="afterGroup">
                            <p:stCondLst>
                              <p:cond delay="2000"/>
                            </p:stCondLst>
                            <p:childTnLst>
                              <p:par>
                                <p:cTn id="9" presetID="4" presetClass="entr" presetSubtype="32" fill="hold" nodeType="afterEffect">
                                  <p:stCondLst>
                                    <p:cond delay="0"/>
                                  </p:stCondLst>
                                  <p:childTnLst>
                                    <p:set>
                                      <p:cBhvr>
                                        <p:cTn id="10" dur="1" fill="hold">
                                          <p:stCondLst>
                                            <p:cond delay="0"/>
                                          </p:stCondLst>
                                        </p:cTn>
                                        <p:tgtEl>
                                          <p:spTgt spid="145414"/>
                                        </p:tgtEl>
                                        <p:attrNameLst>
                                          <p:attrName>style.visibility</p:attrName>
                                        </p:attrNameLst>
                                      </p:cBhvr>
                                      <p:to>
                                        <p:strVal val="visible"/>
                                      </p:to>
                                    </p:set>
                                    <p:animEffect transition="in" filter="box(out)">
                                      <p:cBhvr>
                                        <p:cTn id="11" dur="2000"/>
                                        <p:tgtEl>
                                          <p:spTgt spid="145414"/>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45417"/>
                                        </p:tgtEl>
                                        <p:attrNameLst>
                                          <p:attrName>style.visibility</p:attrName>
                                        </p:attrNameLst>
                                      </p:cBhvr>
                                      <p:to>
                                        <p:strVal val="visible"/>
                                      </p:to>
                                    </p:set>
                                    <p:animEffect transition="in" filter="wipe(left)">
                                      <p:cBhvr>
                                        <p:cTn id="15" dur="2000"/>
                                        <p:tgtEl>
                                          <p:spTgt spid="145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CapannaTam"/>
          <p:cNvPicPr>
            <a:picLocks noGrp="1" noChangeAspect="1" noChangeArrowheads="1"/>
          </p:cNvPicPr>
          <p:nvPr>
            <p:ph/>
          </p:nvPr>
        </p:nvPicPr>
        <p:blipFill rotWithShape="1">
          <a:blip r:embed="rId2">
            <a:lum bright="12000" contrast="18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72" t="5457" r="5819" b="38"/>
          <a:stretch/>
        </p:blipFill>
        <p:spPr>
          <a:xfrm>
            <a:off x="2357284" y="1311275"/>
            <a:ext cx="7477432" cy="5216524"/>
          </a:xfrm>
          <a:noFill/>
        </p:spPr>
      </p:pic>
      <p:sp>
        <p:nvSpPr>
          <p:cNvPr id="148487" name="Text Box 7"/>
          <p:cNvSpPr txBox="1">
            <a:spLocks noChangeArrowheads="1"/>
          </p:cNvSpPr>
          <p:nvPr/>
        </p:nvSpPr>
        <p:spPr bwMode="auto">
          <a:xfrm>
            <a:off x="1524000" y="1"/>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800" i="1" dirty="0">
                <a:solidFill>
                  <a:schemeClr val="bg1"/>
                </a:solidFill>
              </a:rPr>
              <a:t>‘</a:t>
            </a:r>
            <a:r>
              <a:rPr lang="it-IT" sz="2400" i="1" dirty="0">
                <a:solidFill>
                  <a:schemeClr val="bg1"/>
                </a:solidFill>
              </a:rPr>
              <a:t>I have chosen to live here in this hidden place and to make it my home. I beg Jesus to bless the place where I want to follow, as my only model, his life of Nazareth.’</a:t>
            </a:r>
            <a:r>
              <a:rPr lang="it-IT" sz="2800" i="1" dirty="0">
                <a:solidFill>
                  <a:schemeClr val="bg1"/>
                </a:solidFill>
              </a:rPr>
              <a:t> </a:t>
            </a:r>
            <a:r>
              <a:rPr lang="it-IT" dirty="0">
                <a:solidFill>
                  <a:schemeClr val="bg1"/>
                </a:solidFill>
              </a:rPr>
              <a:t>Diary 1905</a:t>
            </a:r>
            <a:endParaRPr lang="it-IT" sz="2800" i="1" dirty="0">
              <a:solidFill>
                <a:schemeClr val="bg1"/>
              </a:solidFill>
            </a:endParaRPr>
          </a:p>
        </p:txBody>
      </p:sp>
      <p:sp>
        <p:nvSpPr>
          <p:cNvPr id="148488" name="Text Box 8"/>
          <p:cNvSpPr txBox="1">
            <a:spLocks noChangeArrowheads="1"/>
          </p:cNvSpPr>
          <p:nvPr/>
        </p:nvSpPr>
        <p:spPr bwMode="auto">
          <a:xfrm>
            <a:off x="2794016" y="5927925"/>
            <a:ext cx="446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2000" dirty="0" err="1"/>
              <a:t>Tamanrasset</a:t>
            </a:r>
            <a:r>
              <a:rPr lang="en-GB" sz="2000" dirty="0"/>
              <a:t> – Charles’ first </a:t>
            </a:r>
            <a:r>
              <a:rPr lang="en-GB" sz="2000" dirty="0" err="1"/>
              <a:t>zriba</a:t>
            </a:r>
            <a:endParaRPr lang="en-US" sz="2000" dirty="0"/>
          </a:p>
        </p:txBody>
      </p:sp>
    </p:spTree>
    <p:extLst>
      <p:ext uri="{BB962C8B-B14F-4D97-AF65-F5344CB8AC3E}">
        <p14:creationId xmlns:p14="http://schemas.microsoft.com/office/powerpoint/2010/main" val="4087872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barn(outVertical)">
                                      <p:cBhvr>
                                        <p:cTn id="7" dur="2000"/>
                                        <p:tgtEl>
                                          <p:spTgt spid="148484"/>
                                        </p:tgtEl>
                                      </p:cBhvr>
                                    </p:animEffect>
                                  </p:childTnLst>
                                </p:cTn>
                              </p:par>
                            </p:childTnLst>
                          </p:cTn>
                        </p:par>
                        <p:par>
                          <p:cTn id="8" fill="hold" nodeType="afterGroup">
                            <p:stCondLst>
                              <p:cond delay="2000"/>
                            </p:stCondLst>
                            <p:childTnLst>
                              <p:par>
                                <p:cTn id="9" presetID="22" presetClass="entr" presetSubtype="1" fill="hold" grpId="0" nodeType="afterEffect">
                                  <p:stCondLst>
                                    <p:cond delay="100"/>
                                  </p:stCondLst>
                                  <p:childTnLst>
                                    <p:set>
                                      <p:cBhvr>
                                        <p:cTn id="10" dur="1" fill="hold">
                                          <p:stCondLst>
                                            <p:cond delay="0"/>
                                          </p:stCondLst>
                                        </p:cTn>
                                        <p:tgtEl>
                                          <p:spTgt spid="148487"/>
                                        </p:tgtEl>
                                        <p:attrNameLst>
                                          <p:attrName>style.visibility</p:attrName>
                                        </p:attrNameLst>
                                      </p:cBhvr>
                                      <p:to>
                                        <p:strVal val="visible"/>
                                      </p:to>
                                    </p:set>
                                    <p:animEffect transition="in" filter="wipe(up)">
                                      <p:cBhvr>
                                        <p:cTn id="11" dur="2000"/>
                                        <p:tgtEl>
                                          <p:spTgt spid="148487"/>
                                        </p:tgtEl>
                                      </p:cBhvr>
                                    </p:animEffect>
                                  </p:childTnLst>
                                </p:cTn>
                              </p:par>
                            </p:childTnLst>
                          </p:cTn>
                        </p:par>
                        <p:par>
                          <p:cTn id="12" fill="hold" nodeType="afterGroup">
                            <p:stCondLst>
                              <p:cond delay="4100"/>
                            </p:stCondLst>
                            <p:childTnLst>
                              <p:par>
                                <p:cTn id="13" presetID="22" presetClass="entr" presetSubtype="1" fill="hold" grpId="0" nodeType="afterEffect">
                                  <p:stCondLst>
                                    <p:cond delay="0"/>
                                  </p:stCondLst>
                                  <p:childTnLst>
                                    <p:set>
                                      <p:cBhvr>
                                        <p:cTn id="14" dur="1" fill="hold">
                                          <p:stCondLst>
                                            <p:cond delay="0"/>
                                          </p:stCondLst>
                                        </p:cTn>
                                        <p:tgtEl>
                                          <p:spTgt spid="148488"/>
                                        </p:tgtEl>
                                        <p:attrNameLst>
                                          <p:attrName>style.visibility</p:attrName>
                                        </p:attrNameLst>
                                      </p:cBhvr>
                                      <p:to>
                                        <p:strVal val="visible"/>
                                      </p:to>
                                    </p:set>
                                    <p:animEffect transition="in" filter="wipe(up)">
                                      <p:cBhvr>
                                        <p:cTn id="15" dur="2000"/>
                                        <p:tgtEl>
                                          <p:spTgt spid="14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7" grpId="0"/>
      <p:bldP spid="14848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tuaregs"/>
          <p:cNvPicPr>
            <a:picLocks noGrp="1" noChangeAspect="1" noChangeArrowheads="1"/>
          </p:cNvPicPr>
          <p:nvPr>
            <p:ph sz="half"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42" b="8111"/>
          <a:stretch/>
        </p:blipFill>
        <p:spPr>
          <a:xfrm>
            <a:off x="1775520" y="1712407"/>
            <a:ext cx="5016500" cy="4937816"/>
          </a:xfrm>
          <a:noFill/>
        </p:spPr>
      </p:pic>
      <p:pic>
        <p:nvPicPr>
          <p:cNvPr id="149510" name="Picture 6" descr="bimbaTuareg"/>
          <p:cNvPicPr>
            <a:picLocks noGrp="1" noChangeAspect="1" noChangeArrowheads="1"/>
          </p:cNvPicPr>
          <p:nvPr>
            <p:ph sz="half" idx="2"/>
          </p:nvPr>
        </p:nvPicPr>
        <p:blipFill rotWithShape="1">
          <a:blip r:embed="rId4">
            <a:lum bright="12000" contrast="30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455"/>
          <a:stretch/>
        </p:blipFill>
        <p:spPr>
          <a:xfrm>
            <a:off x="6960097" y="1712408"/>
            <a:ext cx="3560763" cy="4919381"/>
          </a:xfrm>
          <a:noFill/>
        </p:spPr>
      </p:pic>
      <p:sp>
        <p:nvSpPr>
          <p:cNvPr id="149513" name="Text Box 9"/>
          <p:cNvSpPr txBox="1">
            <a:spLocks noChangeArrowheads="1"/>
          </p:cNvSpPr>
          <p:nvPr/>
        </p:nvSpPr>
        <p:spPr bwMode="auto">
          <a:xfrm>
            <a:off x="1524000" y="188913"/>
            <a:ext cx="91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i="1" dirty="0">
                <a:solidFill>
                  <a:srgbClr val="FF3300"/>
                </a:solidFill>
              </a:rPr>
              <a:t>‘</a:t>
            </a:r>
            <a:r>
              <a:rPr lang="it-IT" sz="2400" i="1" dirty="0">
                <a:solidFill>
                  <a:schemeClr val="bg1"/>
                </a:solidFill>
              </a:rPr>
              <a:t>To live here alone is good: I can intervene without coming across as someone important, because I have become ‘as one of the locals’ . I am accessible to all and very little.’ </a:t>
            </a:r>
          </a:p>
          <a:p>
            <a:pPr algn="ctr" eaLnBrk="1" hangingPunct="1"/>
            <a:r>
              <a:rPr lang="it-IT" i="1" dirty="0">
                <a:solidFill>
                  <a:schemeClr val="bg1"/>
                </a:solidFill>
              </a:rPr>
              <a:t>To Father</a:t>
            </a:r>
            <a:r>
              <a:rPr lang="it-IT" dirty="0">
                <a:solidFill>
                  <a:schemeClr val="bg1"/>
                </a:solidFill>
              </a:rPr>
              <a:t> Guérin, 1907 </a:t>
            </a:r>
            <a:endParaRPr lang="it-IT" i="1" dirty="0">
              <a:solidFill>
                <a:schemeClr val="bg1"/>
              </a:solidFill>
            </a:endParaRPr>
          </a:p>
        </p:txBody>
      </p:sp>
    </p:spTree>
    <p:extLst>
      <p:ext uri="{BB962C8B-B14F-4D97-AF65-F5344CB8AC3E}">
        <p14:creationId xmlns:p14="http://schemas.microsoft.com/office/powerpoint/2010/main" val="210877771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wipe(up)">
                                      <p:cBhvr>
                                        <p:cTn id="7" dur="2000"/>
                                        <p:tgtEl>
                                          <p:spTgt spid="149508"/>
                                        </p:tgtEl>
                                      </p:cBhvr>
                                    </p:animEffect>
                                  </p:childTnLst>
                                </p:cTn>
                              </p:par>
                            </p:childTnLst>
                          </p:cTn>
                        </p:par>
                        <p:par>
                          <p:cTn id="8" fill="hold" nodeType="afterGroup">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149510"/>
                                        </p:tgtEl>
                                        <p:attrNameLst>
                                          <p:attrName>style.visibility</p:attrName>
                                        </p:attrNameLst>
                                      </p:cBhvr>
                                      <p:to>
                                        <p:strVal val="visible"/>
                                      </p:to>
                                    </p:set>
                                    <p:animEffect transition="in" filter="wipe(up)">
                                      <p:cBhvr>
                                        <p:cTn id="11" dur="2000"/>
                                        <p:tgtEl>
                                          <p:spTgt spid="149510"/>
                                        </p:tgtEl>
                                      </p:cBhvr>
                                    </p:animEffect>
                                  </p:childTnLst>
                                </p:cTn>
                              </p:par>
                            </p:childTnLst>
                          </p:cTn>
                        </p:par>
                        <p:par>
                          <p:cTn id="12" fill="hold" nodeType="afterGroup">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149513"/>
                                        </p:tgtEl>
                                        <p:attrNameLst>
                                          <p:attrName>style.visibility</p:attrName>
                                        </p:attrNameLst>
                                      </p:cBhvr>
                                      <p:to>
                                        <p:strVal val="visible"/>
                                      </p:to>
                                    </p:set>
                                    <p:animEffect transition="in" filter="wipe(up)">
                                      <p:cBhvr>
                                        <p:cTn id="15" dur="2000"/>
                                        <p:tgtEl>
                                          <p:spTgt spid="149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Text Box 6"/>
          <p:cNvSpPr txBox="1">
            <a:spLocks noChangeArrowheads="1"/>
          </p:cNvSpPr>
          <p:nvPr/>
        </p:nvSpPr>
        <p:spPr bwMode="auto">
          <a:xfrm>
            <a:off x="1847850" y="692151"/>
            <a:ext cx="388778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4000" b="1" i="1" dirty="0">
                <a:solidFill>
                  <a:srgbClr val="FF0000"/>
                </a:solidFill>
              </a:rPr>
              <a:t>‘</a:t>
            </a:r>
            <a:r>
              <a:rPr lang="it-IT" sz="4000" i="1" dirty="0">
                <a:solidFill>
                  <a:srgbClr val="FF0000"/>
                </a:solidFill>
              </a:rPr>
              <a:t>My apostolate is one of goodness.</a:t>
            </a:r>
          </a:p>
          <a:p>
            <a:pPr algn="ctr" eaLnBrk="1" hangingPunct="1"/>
            <a:r>
              <a:rPr lang="it-IT" sz="4000" i="1" dirty="0">
                <a:solidFill>
                  <a:srgbClr val="FF0000"/>
                </a:solidFill>
              </a:rPr>
              <a:t>If only you knew how good my master Jesus is! </a:t>
            </a:r>
          </a:p>
          <a:p>
            <a:pPr algn="ctr" eaLnBrk="1" hangingPunct="1"/>
            <a:endParaRPr lang="it-IT" dirty="0">
              <a:solidFill>
                <a:srgbClr val="FF0000"/>
              </a:solidFill>
            </a:endParaRPr>
          </a:p>
          <a:p>
            <a:pPr algn="ctr" eaLnBrk="1" hangingPunct="1"/>
            <a:r>
              <a:rPr lang="it-IT" dirty="0">
                <a:solidFill>
                  <a:srgbClr val="FF0000"/>
                </a:solidFill>
              </a:rPr>
              <a:t>Diary, 1909</a:t>
            </a:r>
            <a:endParaRPr lang="en-US"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0"/>
            <a:ext cx="4749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5562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wipe(up)">
                                      <p:cBhvr>
                                        <p:cTn id="7" dur="2000"/>
                                        <p:tgtEl>
                                          <p:spTgt spid="15053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5044" y="332656"/>
            <a:ext cx="5703806" cy="923330"/>
          </a:xfrm>
          <a:prstGeom prst="rect">
            <a:avLst/>
          </a:prstGeom>
        </p:spPr>
        <p:txBody>
          <a:bodyPr wrap="none">
            <a:spAutoFit/>
          </a:bodyPr>
          <a:lstStyle/>
          <a:p>
            <a:r>
              <a:rPr lang="en-GB" sz="5400" dirty="0">
                <a:solidFill>
                  <a:schemeClr val="bg1"/>
                </a:solidFill>
                <a:latin typeface="Comic Sans MS" pitchFamily="66" charset="0"/>
              </a:rPr>
              <a:t>…..in God’s Word </a:t>
            </a:r>
            <a:endParaRPr lang="en-GB" sz="5400" dirty="0"/>
          </a:p>
        </p:txBody>
      </p:sp>
      <p:pic>
        <p:nvPicPr>
          <p:cNvPr id="3074" name="Picture 2" descr="C:\Users\LittleSisters\Pictures\Charles\french dvd pics\HACKNEY - ch16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11625" y="1412776"/>
            <a:ext cx="6930647" cy="522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971263"/>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3000"/>
                                        <p:tgtEl>
                                          <p:spTgt spid="3074"/>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Tam"/>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524001" y="4067176"/>
            <a:ext cx="5724525" cy="2790825"/>
          </a:xfrm>
          <a:noFill/>
        </p:spPr>
      </p:pic>
      <p:pic>
        <p:nvPicPr>
          <p:cNvPr id="151558" name="Picture 6" descr="Cappella"/>
          <p:cNvPicPr>
            <a:picLocks noGrp="1" noChangeAspect="1" noChangeArrowheads="1"/>
          </p:cNvPicPr>
          <p:nvPr>
            <p:ph sz="half" idx="2"/>
          </p:nvPr>
        </p:nvPicPr>
        <p:blipFill>
          <a:blip r:embed="rId4">
            <a:graysc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3419" r="10533"/>
          <a:stretch>
            <a:fillRect/>
          </a:stretch>
        </p:blipFill>
        <p:spPr>
          <a:xfrm>
            <a:off x="7283450" y="0"/>
            <a:ext cx="3384550" cy="6858000"/>
          </a:xfrm>
          <a:noFill/>
        </p:spPr>
      </p:pic>
      <p:sp>
        <p:nvSpPr>
          <p:cNvPr id="151561" name="Text Box 9"/>
          <p:cNvSpPr txBox="1">
            <a:spLocks noChangeArrowheads="1"/>
          </p:cNvSpPr>
          <p:nvPr/>
        </p:nvSpPr>
        <p:spPr bwMode="auto">
          <a:xfrm>
            <a:off x="2208214" y="836613"/>
            <a:ext cx="4175125" cy="2862322"/>
          </a:xfrm>
          <a:prstGeom prst="rect">
            <a:avLst/>
          </a:prstGeom>
          <a:noFill/>
          <a:ln w="9525">
            <a:noFill/>
            <a:miter lim="800000"/>
            <a:headEnd/>
            <a:tailEnd/>
          </a:ln>
          <a:effectLst/>
        </p:spPr>
        <p:txBody>
          <a:bodyPr>
            <a:spAutoFit/>
          </a:bodyPr>
          <a:lstStyle/>
          <a:p>
            <a:pPr algn="ctr">
              <a:defRPr/>
            </a:pPr>
            <a:r>
              <a:rPr lang="it-IT" sz="2400" dirty="0">
                <a:solidFill>
                  <a:schemeClr val="bg1"/>
                </a:solidFill>
                <a:latin typeface="Comic Sans MS" pitchFamily="66" charset="0"/>
              </a:rPr>
              <a:t>The fraternity of Tamanrasset under construction.</a:t>
            </a:r>
          </a:p>
          <a:p>
            <a:pPr algn="ctr">
              <a:defRPr/>
            </a:pPr>
            <a:r>
              <a:rPr lang="it-IT" sz="2400" dirty="0">
                <a:solidFill>
                  <a:schemeClr val="bg1"/>
                </a:solidFill>
                <a:latin typeface="Comic Sans MS" pitchFamily="66" charset="0"/>
              </a:rPr>
              <a:t>Charles’ first home in the village made from mud bricks dried in the sun.</a:t>
            </a:r>
            <a:endParaRPr lang="it-IT" sz="2400" i="1" dirty="0">
              <a:solidFill>
                <a:schemeClr val="bg1"/>
              </a:solidFill>
              <a:latin typeface="Comic Sans MS" pitchFamily="66" charset="0"/>
            </a:endParaRPr>
          </a:p>
          <a:p>
            <a:pPr>
              <a:spcBef>
                <a:spcPct val="50000"/>
              </a:spcBef>
              <a:defRPr/>
            </a:pPr>
            <a:endParaRPr lang="en-US" sz="2400" dirty="0">
              <a:solidFill>
                <a:schemeClr val="bg1"/>
              </a:solidFill>
            </a:endParaRPr>
          </a:p>
        </p:txBody>
      </p:sp>
    </p:spTree>
    <p:extLst>
      <p:ext uri="{BB962C8B-B14F-4D97-AF65-F5344CB8AC3E}">
        <p14:creationId xmlns:p14="http://schemas.microsoft.com/office/powerpoint/2010/main" val="265291845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wipe(up)">
                                      <p:cBhvr>
                                        <p:cTn id="7" dur="2000"/>
                                        <p:tgtEl>
                                          <p:spTgt spid="151558"/>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151556"/>
                                        </p:tgtEl>
                                        <p:attrNameLst>
                                          <p:attrName>style.visibility</p:attrName>
                                        </p:attrNameLst>
                                      </p:cBhvr>
                                      <p:to>
                                        <p:strVal val="visible"/>
                                      </p:to>
                                    </p:set>
                                    <p:animEffect transition="in" filter="wipe(up)">
                                      <p:cBhvr>
                                        <p:cTn id="11" dur="2000"/>
                                        <p:tgtEl>
                                          <p:spTgt spid="151556"/>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151561"/>
                                        </p:tgtEl>
                                        <p:attrNameLst>
                                          <p:attrName>style.visibility</p:attrName>
                                        </p:attrNameLst>
                                      </p:cBhvr>
                                      <p:to>
                                        <p:strVal val="visible"/>
                                      </p:to>
                                    </p:set>
                                    <p:animEffect transition="in" filter="wipe(up)">
                                      <p:cBhvr>
                                        <p:cTn id="15" dur="2000"/>
                                        <p:tgtEl>
                                          <p:spTgt spid="15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8" name="Text Box 12"/>
          <p:cNvSpPr txBox="1">
            <a:spLocks noChangeArrowheads="1"/>
          </p:cNvSpPr>
          <p:nvPr/>
        </p:nvSpPr>
        <p:spPr bwMode="auto">
          <a:xfrm>
            <a:off x="7032104" y="188641"/>
            <a:ext cx="3384376" cy="4524315"/>
          </a:xfrm>
          <a:prstGeom prst="rect">
            <a:avLst/>
          </a:prstGeom>
          <a:noFill/>
          <a:ln w="9525">
            <a:noFill/>
            <a:miter lim="800000"/>
            <a:headEnd/>
            <a:tailEnd/>
          </a:ln>
          <a:effectLst/>
        </p:spPr>
        <p:txBody>
          <a:bodyPr wrap="square">
            <a:spAutoFit/>
          </a:bodyPr>
          <a:lstStyle/>
          <a:p>
            <a:pPr algn="ctr">
              <a:defRPr/>
            </a:pPr>
            <a:r>
              <a:rPr lang="it-IT" sz="3200" dirty="0">
                <a:solidFill>
                  <a:schemeClr val="bg1"/>
                </a:solidFill>
                <a:latin typeface="Comic Sans MS" pitchFamily="66" charset="0"/>
              </a:rPr>
              <a:t>As Jesus came to live among us as one of us, so Charles lives among the Tuareg as one of them, sharing what they have and what he has. </a:t>
            </a:r>
            <a:endParaRPr lang="it-IT" sz="3200" b="1" dirty="0">
              <a:solidFill>
                <a:schemeClr val="bg1"/>
              </a:solidFill>
              <a:effectLst>
                <a:outerShdw blurRad="38100" dist="38100" dir="2700000" algn="tl">
                  <a:srgbClr val="000000"/>
                </a:outerShdw>
              </a:effectLst>
              <a:latin typeface="Comic Sans MS" pitchFamily="66" charset="0"/>
            </a:endParaRPr>
          </a:p>
        </p:txBody>
      </p:sp>
      <p:pic>
        <p:nvPicPr>
          <p:cNvPr id="3074" name="Picture 2" descr="C:\Users\LittleSisters\Pictures\french dvd pics\HACKNEY - 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r="3304" b="2036"/>
          <a:stretch/>
        </p:blipFill>
        <p:spPr bwMode="auto">
          <a:xfrm>
            <a:off x="1495761" y="0"/>
            <a:ext cx="52425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5695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2000"/>
                                        <p:tgtEl>
                                          <p:spTgt spid="3074"/>
                                        </p:tgtEl>
                                      </p:cBhvr>
                                    </p:animEffect>
                                  </p:childTnLst>
                                </p:cTn>
                              </p:par>
                            </p:childTnLst>
                          </p:cTn>
                        </p:par>
                        <p:par>
                          <p:cTn id="8" fill="hold">
                            <p:stCondLst>
                              <p:cond delay="2000"/>
                            </p:stCondLst>
                            <p:childTnLst>
                              <p:par>
                                <p:cTn id="9" presetID="22" presetClass="entr" presetSubtype="1" fill="hold" grpId="0" nodeType="afterEffect">
                                  <p:stCondLst>
                                    <p:cond delay="300"/>
                                  </p:stCondLst>
                                  <p:childTnLst>
                                    <p:set>
                                      <p:cBhvr>
                                        <p:cTn id="10" dur="1" fill="hold">
                                          <p:stCondLst>
                                            <p:cond delay="0"/>
                                          </p:stCondLst>
                                        </p:cTn>
                                        <p:tgtEl>
                                          <p:spTgt spid="152588"/>
                                        </p:tgtEl>
                                        <p:attrNameLst>
                                          <p:attrName>style.visibility</p:attrName>
                                        </p:attrNameLst>
                                      </p:cBhvr>
                                      <p:to>
                                        <p:strVal val="visible"/>
                                      </p:to>
                                    </p:set>
                                    <p:animEffect transition="in" filter="wipe(up)">
                                      <p:cBhvr>
                                        <p:cTn id="11" dur="2000"/>
                                        <p:tgtEl>
                                          <p:spTgt spid="15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4" name="Picture 4" descr="Tam"/>
          <p:cNvPicPr>
            <a:picLocks noGrp="1" noChangeAspect="1" noChangeArrowheads="1"/>
          </p:cNvPicPr>
          <p:nvPr>
            <p:ph/>
          </p:nvPr>
        </p:nvPicPr>
        <p:blipFill>
          <a:blip r:embed="rId2">
            <a:lum bright="6000" contrast="18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6834188" y="0"/>
            <a:ext cx="3833812" cy="6858000"/>
          </a:xfrm>
          <a:noFill/>
        </p:spPr>
      </p:pic>
      <p:sp>
        <p:nvSpPr>
          <p:cNvPr id="266246" name="Text Box 6"/>
          <p:cNvSpPr txBox="1">
            <a:spLocks noChangeArrowheads="1"/>
          </p:cNvSpPr>
          <p:nvPr/>
        </p:nvSpPr>
        <p:spPr bwMode="auto">
          <a:xfrm>
            <a:off x="1935589" y="476673"/>
            <a:ext cx="4265613" cy="6001643"/>
          </a:xfrm>
          <a:prstGeom prst="rect">
            <a:avLst/>
          </a:prstGeom>
          <a:noFill/>
          <a:ln w="9525">
            <a:noFill/>
            <a:miter lim="800000"/>
            <a:headEnd/>
            <a:tailEnd/>
          </a:ln>
          <a:effectLst/>
        </p:spPr>
        <p:txBody>
          <a:bodyPr wrap="square">
            <a:spAutoFit/>
          </a:bodyPr>
          <a:lstStyle/>
          <a:p>
            <a:pPr algn="ctr">
              <a:defRPr/>
            </a:pPr>
            <a:r>
              <a:rPr lang="it-IT" sz="3200" dirty="0">
                <a:solidFill>
                  <a:srgbClr val="FF0000"/>
                </a:solidFill>
                <a:latin typeface="Comic Sans MS" pitchFamily="66" charset="0"/>
              </a:rPr>
              <a:t>Relationships of trust and friendship grow.</a:t>
            </a:r>
            <a:r>
              <a:rPr lang="it-IT" sz="3200" b="1" dirty="0">
                <a:solidFill>
                  <a:srgbClr val="FF0000"/>
                </a:solidFill>
                <a:effectLst>
                  <a:outerShdw blurRad="38100" dist="38100" dir="2700000" algn="tl">
                    <a:srgbClr val="000000"/>
                  </a:outerShdw>
                </a:effectLst>
                <a:latin typeface="Comic Sans MS" pitchFamily="66" charset="0"/>
              </a:rPr>
              <a:t> </a:t>
            </a:r>
          </a:p>
          <a:p>
            <a:pPr algn="ctr">
              <a:defRPr/>
            </a:pPr>
            <a:endParaRPr lang="en-GB" sz="3200" dirty="0">
              <a:solidFill>
                <a:srgbClr val="FF0000"/>
              </a:solidFill>
              <a:latin typeface="Comic Sans MS" pitchFamily="66" charset="0"/>
            </a:endParaRPr>
          </a:p>
          <a:p>
            <a:pPr algn="ctr">
              <a:defRPr/>
            </a:pPr>
            <a:r>
              <a:rPr lang="it-IT" sz="3200" dirty="0">
                <a:solidFill>
                  <a:srgbClr val="FF0000"/>
                </a:solidFill>
                <a:latin typeface="Comic Sans MS" pitchFamily="66" charset="0"/>
              </a:rPr>
              <a:t>In 1907 he is alone and cannot celebrate Mass, as there are no other Christians present. </a:t>
            </a:r>
          </a:p>
          <a:p>
            <a:pPr algn="ctr">
              <a:defRPr/>
            </a:pPr>
            <a:r>
              <a:rPr lang="it-IT" sz="3200" dirty="0">
                <a:solidFill>
                  <a:srgbClr val="FF0000"/>
                </a:solidFill>
                <a:latin typeface="Comic Sans MS" pitchFamily="66" charset="0"/>
              </a:rPr>
              <a:t>He chooses to stay despite this hardship.</a:t>
            </a:r>
          </a:p>
        </p:txBody>
      </p:sp>
    </p:spTree>
    <p:extLst>
      <p:ext uri="{BB962C8B-B14F-4D97-AF65-F5344CB8AC3E}">
        <p14:creationId xmlns:p14="http://schemas.microsoft.com/office/powerpoint/2010/main" val="63872569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box(out)">
                                      <p:cBhvr>
                                        <p:cTn id="7" dur="2000"/>
                                        <p:tgtEl>
                                          <p:spTgt spid="266244"/>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66246"/>
                                        </p:tgtEl>
                                        <p:attrNameLst>
                                          <p:attrName>style.visibility</p:attrName>
                                        </p:attrNameLst>
                                      </p:cBhvr>
                                      <p:to>
                                        <p:strVal val="visible"/>
                                      </p:to>
                                    </p:set>
                                    <p:animEffect transition="in" filter="wipe(up)">
                                      <p:cBhvr>
                                        <p:cTn id="11" dur="2000"/>
                                        <p:tgtEl>
                                          <p:spTgt spid="266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Picture 4" descr="DSC02620%20Touareg%20women%20shelter%20from%20sun"/>
          <p:cNvPicPr>
            <a:picLocks noGrp="1" noChangeAspect="1" noChangeArrowheads="1"/>
          </p:cNvPicPr>
          <p:nvPr>
            <p:ph/>
          </p:nvPr>
        </p:nvPicPr>
        <p:blipFill>
          <a:blip r:embed="rId2">
            <a:lum bright="12000" contrast="18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59859" y="-44842"/>
            <a:ext cx="9108141" cy="6831106"/>
          </a:xfrm>
          <a:noFill/>
        </p:spPr>
      </p:pic>
      <p:sp>
        <p:nvSpPr>
          <p:cNvPr id="154630" name="Text Box 6"/>
          <p:cNvSpPr txBox="1">
            <a:spLocks noChangeArrowheads="1"/>
          </p:cNvSpPr>
          <p:nvPr/>
        </p:nvSpPr>
        <p:spPr bwMode="auto">
          <a:xfrm>
            <a:off x="2279576" y="260649"/>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dirty="0"/>
              <a:t>He is attentive to each one and encourges them to live good and honest lives.</a:t>
            </a:r>
            <a:endParaRPr lang="en-US" sz="2400" dirty="0"/>
          </a:p>
        </p:txBody>
      </p:sp>
    </p:spTree>
    <p:extLst>
      <p:ext uri="{BB962C8B-B14F-4D97-AF65-F5344CB8AC3E}">
        <p14:creationId xmlns:p14="http://schemas.microsoft.com/office/powerpoint/2010/main" val="291136863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2000"/>
                                        <p:tgtEl>
                                          <p:spTgt spid="154628"/>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54630"/>
                                        </p:tgtEl>
                                        <p:attrNameLst>
                                          <p:attrName>style.visibility</p:attrName>
                                        </p:attrNameLst>
                                      </p:cBhvr>
                                      <p:to>
                                        <p:strVal val="visible"/>
                                      </p:to>
                                    </p:set>
                                    <p:animEffect transition="in" filter="wipe(up)">
                                      <p:cBhvr>
                                        <p:cTn id="11" dur="2000"/>
                                        <p:tgtEl>
                                          <p:spTgt spid="154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8" name="Picture 8" descr="Dassine"/>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921"/>
          <a:stretch>
            <a:fillRect/>
          </a:stretch>
        </p:blipFill>
        <p:spPr>
          <a:xfrm>
            <a:off x="2351585" y="188640"/>
            <a:ext cx="7963313" cy="5261870"/>
          </a:xfrm>
          <a:noFill/>
        </p:spPr>
      </p:pic>
      <p:sp>
        <p:nvSpPr>
          <p:cNvPr id="153609" name="Text Box 9"/>
          <p:cNvSpPr txBox="1">
            <a:spLocks noChangeArrowheads="1"/>
          </p:cNvSpPr>
          <p:nvPr/>
        </p:nvSpPr>
        <p:spPr bwMode="auto">
          <a:xfrm>
            <a:off x="1522258" y="5517233"/>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dirty="0">
                <a:solidFill>
                  <a:schemeClr val="bg1"/>
                </a:solidFill>
              </a:rPr>
              <a:t>He spends time listening and writing down songs, poems and proverbs…He writes a very detailed Tuareg - French dictionary which has become the history of a people.</a:t>
            </a:r>
            <a:endParaRPr lang="en-US" sz="2400" dirty="0">
              <a:solidFill>
                <a:schemeClr val="bg1"/>
              </a:solidFill>
            </a:endParaRPr>
          </a:p>
        </p:txBody>
      </p:sp>
    </p:spTree>
    <p:extLst>
      <p:ext uri="{BB962C8B-B14F-4D97-AF65-F5344CB8AC3E}">
        <p14:creationId xmlns:p14="http://schemas.microsoft.com/office/powerpoint/2010/main" val="67971601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153608"/>
                                        </p:tgtEl>
                                        <p:attrNameLst>
                                          <p:attrName>style.visibility</p:attrName>
                                        </p:attrNameLst>
                                      </p:cBhvr>
                                      <p:to>
                                        <p:strVal val="visible"/>
                                      </p:to>
                                    </p:set>
                                    <p:animEffect transition="in" filter="diamond(out)">
                                      <p:cBhvr>
                                        <p:cTn id="7" dur="2000"/>
                                        <p:tgtEl>
                                          <p:spTgt spid="153608"/>
                                        </p:tgtEl>
                                      </p:cBhvr>
                                    </p:animEffect>
                                  </p:childTnLst>
                                </p:cTn>
                              </p:par>
                            </p:childTnLst>
                          </p:cTn>
                        </p:par>
                        <p:par>
                          <p:cTn id="8" fill="hold" nodeType="afterGroup">
                            <p:stCondLst>
                              <p:cond delay="2000"/>
                            </p:stCondLst>
                            <p:childTnLst>
                              <p:par>
                                <p:cTn id="9" presetID="22" presetClass="entr" presetSubtype="1" fill="hold" grpId="0" nodeType="afterEffect">
                                  <p:stCondLst>
                                    <p:cond delay="200"/>
                                  </p:stCondLst>
                                  <p:childTnLst>
                                    <p:set>
                                      <p:cBhvr>
                                        <p:cTn id="10" dur="1" fill="hold">
                                          <p:stCondLst>
                                            <p:cond delay="0"/>
                                          </p:stCondLst>
                                        </p:cTn>
                                        <p:tgtEl>
                                          <p:spTgt spid="153609"/>
                                        </p:tgtEl>
                                        <p:attrNameLst>
                                          <p:attrName>style.visibility</p:attrName>
                                        </p:attrNameLst>
                                      </p:cBhvr>
                                      <p:to>
                                        <p:strVal val="visible"/>
                                      </p:to>
                                    </p:set>
                                    <p:animEffect transition="in" filter="wipe(up)">
                                      <p:cBhvr>
                                        <p:cTn id="11" dur="20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4" name="Picture 6" descr="Dizion"/>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876" b="5865"/>
          <a:stretch/>
        </p:blipFill>
        <p:spPr>
          <a:xfrm>
            <a:off x="6240017" y="708026"/>
            <a:ext cx="4186237" cy="6037943"/>
          </a:xfrm>
          <a:noFill/>
        </p:spPr>
      </p:pic>
      <p:sp>
        <p:nvSpPr>
          <p:cNvPr id="155657" name="Text Box 9"/>
          <p:cNvSpPr txBox="1">
            <a:spLocks noChangeArrowheads="1"/>
          </p:cNvSpPr>
          <p:nvPr/>
        </p:nvSpPr>
        <p:spPr bwMode="auto">
          <a:xfrm>
            <a:off x="3000376" y="188913"/>
            <a:ext cx="5688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2800" b="1" dirty="0">
                <a:solidFill>
                  <a:schemeClr val="bg1"/>
                </a:solidFill>
              </a:rPr>
              <a:t>Two pages from his dictionary</a:t>
            </a:r>
            <a:endParaRPr lang="en-US" sz="2800" b="1" dirty="0">
              <a:solidFill>
                <a:schemeClr val="bg1"/>
              </a:solidFill>
            </a:endParaRPr>
          </a:p>
        </p:txBody>
      </p:sp>
      <p:pic>
        <p:nvPicPr>
          <p:cNvPr id="155659" name="Picture 11" descr="389"/>
          <p:cNvPicPr>
            <a:picLocks noGrp="1" noChangeAspect="1" noChangeArrowheads="1"/>
          </p:cNvPicPr>
          <p:nvPr>
            <p:ph sz="half" idx="1"/>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4013" b="15069"/>
          <a:stretch/>
        </p:blipFill>
        <p:spPr>
          <a:xfrm>
            <a:off x="1847528" y="708026"/>
            <a:ext cx="4108450" cy="6042479"/>
          </a:xfrm>
        </p:spPr>
      </p:pic>
    </p:spTree>
    <p:extLst>
      <p:ext uri="{BB962C8B-B14F-4D97-AF65-F5344CB8AC3E}">
        <p14:creationId xmlns:p14="http://schemas.microsoft.com/office/powerpoint/2010/main" val="80428275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5659"/>
                                        </p:tgtEl>
                                        <p:attrNameLst>
                                          <p:attrName>style.visibility</p:attrName>
                                        </p:attrNameLst>
                                      </p:cBhvr>
                                      <p:to>
                                        <p:strVal val="visible"/>
                                      </p:to>
                                    </p:set>
                                    <p:animEffect transition="in" filter="fade">
                                      <p:cBhvr>
                                        <p:cTn id="7" dur="2000"/>
                                        <p:tgtEl>
                                          <p:spTgt spid="155659"/>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55654"/>
                                        </p:tgtEl>
                                        <p:attrNameLst>
                                          <p:attrName>style.visibility</p:attrName>
                                        </p:attrNameLst>
                                      </p:cBhvr>
                                      <p:to>
                                        <p:strVal val="visible"/>
                                      </p:to>
                                    </p:set>
                                    <p:animEffect transition="in" filter="fade">
                                      <p:cBhvr>
                                        <p:cTn id="11" dur="2000"/>
                                        <p:tgtEl>
                                          <p:spTgt spid="155654"/>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155657"/>
                                        </p:tgtEl>
                                        <p:attrNameLst>
                                          <p:attrName>style.visibility</p:attrName>
                                        </p:attrNameLst>
                                      </p:cBhvr>
                                      <p:to>
                                        <p:strVal val="visible"/>
                                      </p:to>
                                    </p:set>
                                    <p:animEffect transition="in" filter="wipe(up)">
                                      <p:cBhvr>
                                        <p:cTn id="15" dur="2000"/>
                                        <p:tgtEl>
                                          <p:spTgt spid="155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4" descr="bigliettodi Tuareg"/>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38" t="7289" r="4509" b="7532"/>
          <a:stretch>
            <a:fillRect/>
          </a:stretch>
        </p:blipFill>
        <p:spPr>
          <a:xfrm>
            <a:off x="1703388" y="3500438"/>
            <a:ext cx="5867400" cy="3357562"/>
          </a:xfrm>
          <a:noFill/>
        </p:spPr>
      </p:pic>
      <p:pic>
        <p:nvPicPr>
          <p:cNvPr id="157702" name="Picture 6" descr="lett"/>
          <p:cNvPicPr>
            <a:picLocks noGrp="1" noChangeAspect="1" noChangeArrowheads="1"/>
          </p:cNvPicPr>
          <p:nvPr>
            <p:ph sz="quarter" idx="2"/>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6527800" y="188914"/>
            <a:ext cx="3962400" cy="2668587"/>
          </a:xfrm>
          <a:noFill/>
        </p:spPr>
      </p:pic>
      <p:pic>
        <p:nvPicPr>
          <p:cNvPr id="157705" name="Picture 9" descr="Lettera in tifinagh, con trascrizione di fr"/>
          <p:cNvPicPr>
            <a:picLocks noGrp="1" noChangeAspect="1" noChangeArrowheads="1"/>
          </p:cNvPicPr>
          <p:nvPr>
            <p:ph sz="quarter" idx="3"/>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7608888" y="2792414"/>
            <a:ext cx="2755900" cy="4065587"/>
          </a:xfrm>
          <a:noFill/>
        </p:spPr>
      </p:pic>
      <p:sp>
        <p:nvSpPr>
          <p:cNvPr id="157708" name="Text Box 12"/>
          <p:cNvSpPr txBox="1">
            <a:spLocks noChangeArrowheads="1"/>
          </p:cNvSpPr>
          <p:nvPr/>
        </p:nvSpPr>
        <p:spPr bwMode="auto">
          <a:xfrm>
            <a:off x="1992313" y="692151"/>
            <a:ext cx="3600450" cy="1800225"/>
          </a:xfrm>
          <a:prstGeom prst="rect">
            <a:avLst/>
          </a:prstGeom>
          <a:noFill/>
          <a:ln w="9525">
            <a:noFill/>
            <a:miter lim="800000"/>
            <a:headEnd/>
            <a:tailEnd/>
          </a:ln>
          <a:effectLst/>
        </p:spPr>
        <p:txBody>
          <a:bodyPr>
            <a:spAutoFit/>
          </a:bodyPr>
          <a:lstStyle/>
          <a:p>
            <a:pPr algn="ctr">
              <a:defRPr/>
            </a:pPr>
            <a:r>
              <a:rPr lang="it-IT" sz="2800" dirty="0">
                <a:solidFill>
                  <a:schemeClr val="bg1"/>
                </a:solidFill>
                <a:latin typeface="Comic Sans MS" pitchFamily="66" charset="0"/>
              </a:rPr>
              <a:t>Letters received from Tuareg friends</a:t>
            </a:r>
          </a:p>
          <a:p>
            <a:pPr algn="ctr">
              <a:defRPr/>
            </a:pPr>
            <a:r>
              <a:rPr lang="it-IT" sz="2800" dirty="0">
                <a:solidFill>
                  <a:schemeClr val="bg1"/>
                </a:solidFill>
                <a:latin typeface="Comic Sans MS" pitchFamily="66" charset="0"/>
              </a:rPr>
              <a:t> with comments </a:t>
            </a:r>
          </a:p>
          <a:p>
            <a:pPr algn="ctr">
              <a:defRPr/>
            </a:pPr>
            <a:r>
              <a:rPr lang="it-IT" sz="2800" dirty="0">
                <a:solidFill>
                  <a:schemeClr val="bg1"/>
                </a:solidFill>
                <a:latin typeface="Comic Sans MS" pitchFamily="66" charset="0"/>
              </a:rPr>
              <a:t>by Br Charles.</a:t>
            </a:r>
            <a:endParaRPr lang="en-US" sz="2800" dirty="0">
              <a:solidFill>
                <a:schemeClr val="bg1"/>
              </a:solidFill>
              <a:latin typeface="Comic Sans MS" pitchFamily="66" charset="0"/>
            </a:endParaRPr>
          </a:p>
        </p:txBody>
      </p:sp>
    </p:spTree>
    <p:extLst>
      <p:ext uri="{BB962C8B-B14F-4D97-AF65-F5344CB8AC3E}">
        <p14:creationId xmlns:p14="http://schemas.microsoft.com/office/powerpoint/2010/main" val="84044654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additive="base">
                                        <p:cTn id="7" dur="1000" fill="hold"/>
                                        <p:tgtEl>
                                          <p:spTgt spid="157700"/>
                                        </p:tgtEl>
                                        <p:attrNameLst>
                                          <p:attrName>ppt_x</p:attrName>
                                        </p:attrNameLst>
                                      </p:cBhvr>
                                      <p:tavLst>
                                        <p:tav tm="0">
                                          <p:val>
                                            <p:strVal val="0-#ppt_w/2"/>
                                          </p:val>
                                        </p:tav>
                                        <p:tav tm="100000">
                                          <p:val>
                                            <p:strVal val="#ppt_x"/>
                                          </p:val>
                                        </p:tav>
                                      </p:tavLst>
                                    </p:anim>
                                    <p:anim calcmode="lin" valueType="num">
                                      <p:cBhvr additive="base">
                                        <p:cTn id="8" dur="1000" fill="hold"/>
                                        <p:tgtEl>
                                          <p:spTgt spid="1577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nodeType="afterEffect">
                                  <p:stCondLst>
                                    <p:cond delay="0"/>
                                  </p:stCondLst>
                                  <p:childTnLst>
                                    <p:set>
                                      <p:cBhvr>
                                        <p:cTn id="11" dur="1" fill="hold">
                                          <p:stCondLst>
                                            <p:cond delay="0"/>
                                          </p:stCondLst>
                                        </p:cTn>
                                        <p:tgtEl>
                                          <p:spTgt spid="157702"/>
                                        </p:tgtEl>
                                        <p:attrNameLst>
                                          <p:attrName>style.visibility</p:attrName>
                                        </p:attrNameLst>
                                      </p:cBhvr>
                                      <p:to>
                                        <p:strVal val="visible"/>
                                      </p:to>
                                    </p:set>
                                    <p:anim calcmode="lin" valueType="num">
                                      <p:cBhvr additive="base">
                                        <p:cTn id="12" dur="1000" fill="hold"/>
                                        <p:tgtEl>
                                          <p:spTgt spid="157702"/>
                                        </p:tgtEl>
                                        <p:attrNameLst>
                                          <p:attrName>ppt_x</p:attrName>
                                        </p:attrNameLst>
                                      </p:cBhvr>
                                      <p:tavLst>
                                        <p:tav tm="0">
                                          <p:val>
                                            <p:strVal val="1+#ppt_w/2"/>
                                          </p:val>
                                        </p:tav>
                                        <p:tav tm="100000">
                                          <p:val>
                                            <p:strVal val="#ppt_x"/>
                                          </p:val>
                                        </p:tav>
                                      </p:tavLst>
                                    </p:anim>
                                    <p:anim calcmode="lin" valueType="num">
                                      <p:cBhvr additive="base">
                                        <p:cTn id="13" dur="1000" fill="hold"/>
                                        <p:tgtEl>
                                          <p:spTgt spid="15770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157705"/>
                                        </p:tgtEl>
                                        <p:attrNameLst>
                                          <p:attrName>style.visibility</p:attrName>
                                        </p:attrNameLst>
                                      </p:cBhvr>
                                      <p:to>
                                        <p:strVal val="visible"/>
                                      </p:to>
                                    </p:set>
                                    <p:anim calcmode="lin" valueType="num">
                                      <p:cBhvr additive="base">
                                        <p:cTn id="17" dur="1000" fill="hold"/>
                                        <p:tgtEl>
                                          <p:spTgt spid="157705"/>
                                        </p:tgtEl>
                                        <p:attrNameLst>
                                          <p:attrName>ppt_x</p:attrName>
                                        </p:attrNameLst>
                                      </p:cBhvr>
                                      <p:tavLst>
                                        <p:tav tm="0">
                                          <p:val>
                                            <p:strVal val="#ppt_x"/>
                                          </p:val>
                                        </p:tav>
                                        <p:tav tm="100000">
                                          <p:val>
                                            <p:strVal val="#ppt_x"/>
                                          </p:val>
                                        </p:tav>
                                      </p:tavLst>
                                    </p:anim>
                                    <p:anim calcmode="lin" valueType="num">
                                      <p:cBhvr additive="base">
                                        <p:cTn id="18" dur="1000" fill="hold"/>
                                        <p:tgtEl>
                                          <p:spTgt spid="15770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2" presetClass="entr" presetSubtype="8" fill="hold" grpId="0" nodeType="afterEffect">
                                  <p:stCondLst>
                                    <p:cond delay="900"/>
                                  </p:stCondLst>
                                  <p:childTnLst>
                                    <p:set>
                                      <p:cBhvr>
                                        <p:cTn id="21" dur="1" fill="hold">
                                          <p:stCondLst>
                                            <p:cond delay="0"/>
                                          </p:stCondLst>
                                        </p:cTn>
                                        <p:tgtEl>
                                          <p:spTgt spid="157708"/>
                                        </p:tgtEl>
                                        <p:attrNameLst>
                                          <p:attrName>style.visibility</p:attrName>
                                        </p:attrNameLst>
                                      </p:cBhvr>
                                      <p:to>
                                        <p:strVal val="visible"/>
                                      </p:to>
                                    </p:set>
                                    <p:animEffect transition="in" filter="wipe(left)">
                                      <p:cBhvr>
                                        <p:cTn id="22" dur="2000"/>
                                        <p:tgtEl>
                                          <p:spTgt spid="157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6" name="Picture 6" descr="Marie"/>
          <p:cNvPicPr>
            <a:picLocks noGrp="1" noChangeAspect="1" noChangeArrowheads="1"/>
          </p:cNvPicPr>
          <p:nvPr>
            <p:ph sz="half" idx="2"/>
          </p:nvPr>
        </p:nvPicPr>
        <p:blipFill>
          <a:blip r:embed="rId2">
            <a:lum bright="-6000"/>
            <a:grayscl/>
            <a:extLst>
              <a:ext uri="{28A0092B-C50C-407E-A947-70E740481C1C}">
                <a14:useLocalDpi xmlns:a14="http://schemas.microsoft.com/office/drawing/2010/main" val="0"/>
              </a:ext>
            </a:extLst>
          </a:blip>
          <a:srcRect l="10873"/>
          <a:stretch>
            <a:fillRect/>
          </a:stretch>
        </p:blipFill>
        <p:spPr>
          <a:xfrm>
            <a:off x="7680326" y="333376"/>
            <a:ext cx="2771775" cy="4525963"/>
          </a:xfrm>
          <a:noFill/>
        </p:spPr>
      </p:pic>
      <p:sp>
        <p:nvSpPr>
          <p:cNvPr id="158729" name="Text Box 9"/>
          <p:cNvSpPr txBox="1">
            <a:spLocks noChangeArrowheads="1"/>
          </p:cNvSpPr>
          <p:nvPr/>
        </p:nvSpPr>
        <p:spPr bwMode="auto">
          <a:xfrm>
            <a:off x="1992313" y="404813"/>
            <a:ext cx="48958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400" dirty="0">
                <a:solidFill>
                  <a:schemeClr val="bg1"/>
                </a:solidFill>
              </a:rPr>
              <a:t>He returned to France </a:t>
            </a:r>
          </a:p>
          <a:p>
            <a:pPr algn="ctr" eaLnBrk="1" hangingPunct="1"/>
            <a:r>
              <a:rPr lang="it-IT" sz="2400" dirty="0">
                <a:solidFill>
                  <a:schemeClr val="bg1"/>
                </a:solidFill>
              </a:rPr>
              <a:t>in 1909, 1911 and in 1913. </a:t>
            </a:r>
          </a:p>
          <a:p>
            <a:pPr algn="ctr" eaLnBrk="1" hangingPunct="1"/>
            <a:r>
              <a:rPr lang="it-IT" sz="2400" dirty="0">
                <a:solidFill>
                  <a:schemeClr val="bg1"/>
                </a:solidFill>
              </a:rPr>
              <a:t>In 1913 he arrived accompanied </a:t>
            </a:r>
          </a:p>
          <a:p>
            <a:pPr algn="ctr" eaLnBrk="1" hangingPunct="1"/>
            <a:r>
              <a:rPr lang="it-IT" sz="2400" dirty="0">
                <a:solidFill>
                  <a:schemeClr val="bg1"/>
                </a:solidFill>
              </a:rPr>
              <a:t>by the young Uksem. </a:t>
            </a:r>
            <a:endParaRPr lang="en-US" sz="2400" dirty="0">
              <a:solidFill>
                <a:schemeClr val="bg1"/>
              </a:solidFill>
            </a:endParaRPr>
          </a:p>
        </p:txBody>
      </p:sp>
      <p:pic>
        <p:nvPicPr>
          <p:cNvPr id="158731" name="Picture 11" descr="384"/>
          <p:cNvPicPr>
            <a:picLocks noGrp="1" noChangeAspect="1" noChangeArrowheads="1"/>
          </p:cNvPicPr>
          <p:nvPr>
            <p:ph sz="half" idx="1"/>
          </p:nvPr>
        </p:nvPicPr>
        <p:blipFill>
          <a:blip r:embed="rId3">
            <a:lum contrast="18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614" r="5960"/>
          <a:stretch>
            <a:fillRect/>
          </a:stretch>
        </p:blipFill>
        <p:spPr>
          <a:xfrm>
            <a:off x="1703389" y="2492376"/>
            <a:ext cx="5616575" cy="3960813"/>
          </a:xfrm>
          <a:noFill/>
        </p:spPr>
      </p:pic>
    </p:spTree>
    <p:extLst>
      <p:ext uri="{BB962C8B-B14F-4D97-AF65-F5344CB8AC3E}">
        <p14:creationId xmlns:p14="http://schemas.microsoft.com/office/powerpoint/2010/main" val="349160998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58731"/>
                                        </p:tgtEl>
                                        <p:attrNameLst>
                                          <p:attrName>style.visibility</p:attrName>
                                        </p:attrNameLst>
                                      </p:cBhvr>
                                      <p:to>
                                        <p:strVal val="visible"/>
                                      </p:to>
                                    </p:set>
                                    <p:animEffect transition="in" filter="barn(outVertical)">
                                      <p:cBhvr>
                                        <p:cTn id="7" dur="2000"/>
                                        <p:tgtEl>
                                          <p:spTgt spid="158731"/>
                                        </p:tgtEl>
                                      </p:cBhvr>
                                    </p:animEffect>
                                  </p:childTnLst>
                                </p:cTn>
                              </p:par>
                            </p:childTnLst>
                          </p:cTn>
                        </p:par>
                        <p:par>
                          <p:cTn id="8" fill="hold" nodeType="afterGroup">
                            <p:stCondLst>
                              <p:cond delay="2000"/>
                            </p:stCondLst>
                            <p:childTnLst>
                              <p:par>
                                <p:cTn id="9" presetID="16" presetClass="entr" presetSubtype="37" fill="hold" nodeType="afterEffect">
                                  <p:stCondLst>
                                    <p:cond delay="0"/>
                                  </p:stCondLst>
                                  <p:childTnLst>
                                    <p:set>
                                      <p:cBhvr>
                                        <p:cTn id="10" dur="1" fill="hold">
                                          <p:stCondLst>
                                            <p:cond delay="0"/>
                                          </p:stCondLst>
                                        </p:cTn>
                                        <p:tgtEl>
                                          <p:spTgt spid="158726"/>
                                        </p:tgtEl>
                                        <p:attrNameLst>
                                          <p:attrName>style.visibility</p:attrName>
                                        </p:attrNameLst>
                                      </p:cBhvr>
                                      <p:to>
                                        <p:strVal val="visible"/>
                                      </p:to>
                                    </p:set>
                                    <p:animEffect transition="in" filter="barn(outVertical)">
                                      <p:cBhvr>
                                        <p:cTn id="11" dur="2000"/>
                                        <p:tgtEl>
                                          <p:spTgt spid="158726"/>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58729"/>
                                        </p:tgtEl>
                                        <p:attrNameLst>
                                          <p:attrName>style.visibility</p:attrName>
                                        </p:attrNameLst>
                                      </p:cBhvr>
                                      <p:to>
                                        <p:strVal val="visible"/>
                                      </p:to>
                                    </p:set>
                                    <p:animEffect transition="in" filter="wipe(left)">
                                      <p:cBhvr>
                                        <p:cTn id="15" dur="2000"/>
                                        <p:tgtEl>
                                          <p:spTgt spid="158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title"/>
          </p:nvPr>
        </p:nvSpPr>
        <p:spPr/>
        <p:txBody>
          <a:bodyPr/>
          <a:lstStyle/>
          <a:p>
            <a:pPr eaLnBrk="1" hangingPunct="1"/>
            <a:endParaRPr lang="en-GB"/>
          </a:p>
        </p:txBody>
      </p:sp>
      <p:pic>
        <p:nvPicPr>
          <p:cNvPr id="270340" name="Picture 4" descr="dune6"/>
          <p:cNvPicPr>
            <a:picLocks noGrp="1" noChangeAspect="1" noChangeArrowheads="1"/>
          </p:cNvPicPr>
          <p:nvPr>
            <p:ph idx="1"/>
          </p:nvPr>
        </p:nvPicPr>
        <p:blipFill>
          <a:blip r:embed="rId2">
            <a:lum bright="24000"/>
            <a:extLst>
              <a:ext uri="{28A0092B-C50C-407E-A947-70E740481C1C}">
                <a14:useLocalDpi xmlns:a14="http://schemas.microsoft.com/office/drawing/2010/main" val="0"/>
              </a:ext>
            </a:extLst>
          </a:blip>
          <a:srcRect r="3906"/>
          <a:stretch>
            <a:fillRect/>
          </a:stretch>
        </p:blipFill>
        <p:spPr>
          <a:xfrm>
            <a:off x="1524000" y="0"/>
            <a:ext cx="9360024" cy="6858000"/>
          </a:xfrm>
          <a:noFill/>
        </p:spPr>
      </p:pic>
      <p:sp>
        <p:nvSpPr>
          <p:cNvPr id="5" name="TextBox 4"/>
          <p:cNvSpPr txBox="1"/>
          <p:nvPr/>
        </p:nvSpPr>
        <p:spPr>
          <a:xfrm>
            <a:off x="2279576" y="476672"/>
            <a:ext cx="7992888" cy="1569660"/>
          </a:xfrm>
          <a:prstGeom prst="rect">
            <a:avLst/>
          </a:prstGeom>
          <a:noFill/>
        </p:spPr>
        <p:txBody>
          <a:bodyPr wrap="square" rtlCol="0">
            <a:spAutoFit/>
          </a:bodyPr>
          <a:lstStyle/>
          <a:p>
            <a:pPr algn="ctr"/>
            <a:r>
              <a:rPr lang="en-GB" sz="3200" dirty="0">
                <a:solidFill>
                  <a:srgbClr val="C00000"/>
                </a:solidFill>
                <a:latin typeface="Comic Sans MS" pitchFamily="66" charset="0"/>
              </a:rPr>
              <a:t>He lived in faith, in hope and total trust in God’s love and compassion, w</a:t>
            </a:r>
            <a:r>
              <a:rPr lang="it-IT" sz="3200" dirty="0">
                <a:solidFill>
                  <a:srgbClr val="C00000"/>
                </a:solidFill>
                <a:latin typeface="Comic Sans MS" pitchFamily="66" charset="0"/>
              </a:rPr>
              <a:t>aiting for even a single brother to join him. </a:t>
            </a:r>
          </a:p>
        </p:txBody>
      </p:sp>
      <p:sp>
        <p:nvSpPr>
          <p:cNvPr id="2" name="Rectangle 1"/>
          <p:cNvSpPr/>
          <p:nvPr/>
        </p:nvSpPr>
        <p:spPr>
          <a:xfrm>
            <a:off x="3053289" y="2852937"/>
            <a:ext cx="6445460" cy="2246769"/>
          </a:xfrm>
          <a:prstGeom prst="rect">
            <a:avLst/>
          </a:prstGeom>
        </p:spPr>
        <p:txBody>
          <a:bodyPr wrap="square">
            <a:spAutoFit/>
          </a:bodyPr>
          <a:lstStyle/>
          <a:p>
            <a:pPr algn="ctr">
              <a:defRPr/>
            </a:pPr>
            <a:r>
              <a:rPr lang="it-IT" sz="2800" dirty="0">
                <a:solidFill>
                  <a:srgbClr val="C00000"/>
                </a:solidFill>
                <a:latin typeface="Comic Sans MS" pitchFamily="66" charset="0"/>
              </a:rPr>
              <a:t>He saw the need for:</a:t>
            </a:r>
          </a:p>
          <a:p>
            <a:pPr algn="ctr">
              <a:defRPr/>
            </a:pPr>
            <a:r>
              <a:rPr lang="it-IT" sz="2800" dirty="0">
                <a:solidFill>
                  <a:srgbClr val="C00000"/>
                </a:solidFill>
                <a:latin typeface="Comic Sans MS" pitchFamily="66" charset="0"/>
              </a:rPr>
              <a:t> </a:t>
            </a:r>
            <a:r>
              <a:rPr lang="it-IT" sz="2800" i="1" dirty="0">
                <a:solidFill>
                  <a:srgbClr val="C00000"/>
                </a:solidFill>
                <a:latin typeface="Comic Sans MS" pitchFamily="66" charset="0"/>
              </a:rPr>
              <a:t>‘fervent Christians from every walk of life, </a:t>
            </a:r>
          </a:p>
          <a:p>
            <a:pPr algn="ctr">
              <a:defRPr/>
            </a:pPr>
            <a:r>
              <a:rPr lang="it-IT" sz="2800" i="1" dirty="0">
                <a:solidFill>
                  <a:srgbClr val="C00000"/>
                </a:solidFill>
                <a:latin typeface="Comic Sans MS" pitchFamily="66" charset="0"/>
              </a:rPr>
              <a:t>who would bear witness to the Gospel by their lives.’ </a:t>
            </a:r>
          </a:p>
        </p:txBody>
      </p:sp>
    </p:spTree>
    <p:extLst>
      <p:ext uri="{BB962C8B-B14F-4D97-AF65-F5344CB8AC3E}">
        <p14:creationId xmlns:p14="http://schemas.microsoft.com/office/powerpoint/2010/main" val="336458057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fade">
                                      <p:cBhvr>
                                        <p:cTn id="7" dur="2000"/>
                                        <p:tgtEl>
                                          <p:spTgt spid="27034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2000"/>
                                        <p:tgtEl>
                                          <p:spTgt spid="5">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2000"/>
                                        <p:tgtEl>
                                          <p:spTgt spid="2">
                                            <p:txEl>
                                              <p:pRg st="0" end="0"/>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2000"/>
                                        <p:tgtEl>
                                          <p:spTgt spid="2">
                                            <p:txEl>
                                              <p:pRg st="1" end="1"/>
                                            </p:txEl>
                                          </p:spTgt>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Hoggar2"/>
          <p:cNvPicPr>
            <a:picLocks noGrp="1" noChangeAspect="1" noChangeArrowheads="1"/>
          </p:cNvPicPr>
          <p:nvPr>
            <p:ph/>
          </p:nvPr>
        </p:nvPicPr>
        <p:blipFill>
          <a:blip r:embed="rId2">
            <a:extLst>
              <a:ext uri="{28A0092B-C50C-407E-A947-70E740481C1C}">
                <a14:useLocalDpi xmlns:a14="http://schemas.microsoft.com/office/drawing/2010/main" val="0"/>
              </a:ext>
            </a:extLst>
          </a:blip>
          <a:srcRect l="5493" r="2437"/>
          <a:stretch>
            <a:fillRect/>
          </a:stretch>
        </p:blipFill>
        <p:spPr>
          <a:xfrm>
            <a:off x="1703512" y="188640"/>
            <a:ext cx="8748464" cy="6561348"/>
          </a:xfrm>
          <a:noFill/>
        </p:spPr>
      </p:pic>
      <p:sp>
        <p:nvSpPr>
          <p:cNvPr id="181254" name="Text Box 6"/>
          <p:cNvSpPr txBox="1">
            <a:spLocks noChangeArrowheads="1"/>
          </p:cNvSpPr>
          <p:nvPr/>
        </p:nvSpPr>
        <p:spPr bwMode="auto">
          <a:xfrm>
            <a:off x="5663952" y="6021289"/>
            <a:ext cx="4679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3200" dirty="0">
                <a:solidFill>
                  <a:schemeClr val="bg1"/>
                </a:solidFill>
              </a:rPr>
              <a:t>But he remained alone…</a:t>
            </a:r>
            <a:endParaRPr lang="en-US" sz="3200" dirty="0">
              <a:solidFill>
                <a:schemeClr val="bg1"/>
              </a:solidFill>
            </a:endParaRPr>
          </a:p>
        </p:txBody>
      </p:sp>
    </p:spTree>
    <p:extLst>
      <p:ext uri="{BB962C8B-B14F-4D97-AF65-F5344CB8AC3E}">
        <p14:creationId xmlns:p14="http://schemas.microsoft.com/office/powerpoint/2010/main" val="352574718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fade">
                                      <p:cBhvr>
                                        <p:cTn id="7" dur="2000"/>
                                        <p:tgtEl>
                                          <p:spTgt spid="181252"/>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Effect transition="in" filter="wipe(up)">
                                      <p:cBhvr>
                                        <p:cTn id="11" dur="2000"/>
                                        <p:tgtEl>
                                          <p:spTgt spid="18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48316" y="692697"/>
            <a:ext cx="4062704" cy="4524315"/>
          </a:xfrm>
          <a:prstGeom prst="rect">
            <a:avLst/>
          </a:prstGeom>
        </p:spPr>
        <p:txBody>
          <a:bodyPr wrap="square">
            <a:spAutoFit/>
          </a:bodyPr>
          <a:lstStyle/>
          <a:p>
            <a:pPr algn="ctr"/>
            <a:r>
              <a:rPr lang="en-GB" sz="3600" dirty="0">
                <a:solidFill>
                  <a:schemeClr val="bg1"/>
                </a:solidFill>
                <a:latin typeface="Comic Sans MS" pitchFamily="66" charset="0"/>
              </a:rPr>
              <a:t>and in his presence</a:t>
            </a:r>
          </a:p>
          <a:p>
            <a:pPr algn="ctr"/>
            <a:r>
              <a:rPr lang="en-GB" sz="3600" dirty="0">
                <a:solidFill>
                  <a:schemeClr val="bg1"/>
                </a:solidFill>
                <a:latin typeface="Comic Sans MS" pitchFamily="66" charset="0"/>
              </a:rPr>
              <a:t> in every human person </a:t>
            </a:r>
          </a:p>
          <a:p>
            <a:pPr algn="ctr"/>
            <a:r>
              <a:rPr lang="en-GB" sz="3600" dirty="0">
                <a:solidFill>
                  <a:schemeClr val="bg1"/>
                </a:solidFill>
                <a:latin typeface="Comic Sans MS" pitchFamily="66" charset="0"/>
              </a:rPr>
              <a:t>especially the poorest </a:t>
            </a:r>
          </a:p>
          <a:p>
            <a:pPr algn="ctr"/>
            <a:r>
              <a:rPr lang="en-GB" sz="3600" dirty="0">
                <a:solidFill>
                  <a:schemeClr val="bg1"/>
                </a:solidFill>
                <a:latin typeface="Comic Sans MS" pitchFamily="66" charset="0"/>
              </a:rPr>
              <a:t>and furthest to reach. </a:t>
            </a:r>
          </a:p>
        </p:txBody>
      </p:sp>
      <p:pic>
        <p:nvPicPr>
          <p:cNvPr id="4" name="Picture 4" descr="ConTu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28324" y="0"/>
            <a:ext cx="4752975" cy="6858000"/>
          </a:xfrm>
          <a:prstGeom prst="rect">
            <a:avLst/>
          </a:prstGeom>
          <a:noFill/>
        </p:spPr>
      </p:pic>
    </p:spTree>
    <p:extLst>
      <p:ext uri="{BB962C8B-B14F-4D97-AF65-F5344CB8AC3E}">
        <p14:creationId xmlns:p14="http://schemas.microsoft.com/office/powerpoint/2010/main" val="263975567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000"/>
                                        <p:tgtEl>
                                          <p:spTgt spid="4"/>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ogg"/>
          <p:cNvPicPr>
            <a:picLocks noGrp="1" noChangeAspect="1" noChangeArrowheads="1"/>
          </p:cNvPicPr>
          <p:nvPr>
            <p:ph sz="quarter" idx="2"/>
          </p:nvPr>
        </p:nvPicPr>
        <p:blipFill>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39970"/>
          <a:stretch>
            <a:fillRect/>
          </a:stretch>
        </p:blipFill>
        <p:spPr>
          <a:xfrm>
            <a:off x="1445284" y="0"/>
            <a:ext cx="9281741" cy="6858000"/>
          </a:xfrm>
          <a:noFill/>
        </p:spPr>
      </p:pic>
      <p:sp>
        <p:nvSpPr>
          <p:cNvPr id="2" name="TextBox 1"/>
          <p:cNvSpPr txBox="1"/>
          <p:nvPr/>
        </p:nvSpPr>
        <p:spPr>
          <a:xfrm>
            <a:off x="1703512" y="197795"/>
            <a:ext cx="8784976" cy="707886"/>
          </a:xfrm>
          <a:prstGeom prst="rect">
            <a:avLst/>
          </a:prstGeom>
          <a:noFill/>
        </p:spPr>
        <p:txBody>
          <a:bodyPr wrap="square" rtlCol="0">
            <a:spAutoFit/>
          </a:bodyPr>
          <a:lstStyle/>
          <a:p>
            <a:pPr algn="ctr"/>
            <a:r>
              <a:rPr lang="en-GB" sz="4000" dirty="0">
                <a:solidFill>
                  <a:srgbClr val="C00000"/>
                </a:solidFill>
                <a:effectLst>
                  <a:outerShdw blurRad="38100" dist="38100" dir="2700000" algn="tl">
                    <a:srgbClr val="000000">
                      <a:alpha val="43137"/>
                    </a:srgbClr>
                  </a:outerShdw>
                </a:effectLst>
                <a:latin typeface="Comic Sans MS" pitchFamily="66" charset="0"/>
              </a:rPr>
              <a:t>He lived with hope and trust</a:t>
            </a:r>
          </a:p>
        </p:txBody>
      </p:sp>
    </p:spTree>
    <p:extLst>
      <p:ext uri="{BB962C8B-B14F-4D97-AF65-F5344CB8AC3E}">
        <p14:creationId xmlns:p14="http://schemas.microsoft.com/office/powerpoint/2010/main" val="365092083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Asekrem"/>
          <p:cNvPicPr>
            <a:picLocks noGrp="1" noChangeAspect="1" noChangeArrowheads="1"/>
          </p:cNvPicPr>
          <p:nvPr>
            <p:ph sz="half" idx="1"/>
          </p:nvPr>
        </p:nvPicPr>
        <p:blipFill>
          <a:blip r:embed="rId2">
            <a:grayscl/>
            <a:extLst>
              <a:ext uri="{28A0092B-C50C-407E-A947-70E740481C1C}">
                <a14:useLocalDpi xmlns:a14="http://schemas.microsoft.com/office/drawing/2010/main" val="0"/>
              </a:ext>
            </a:extLst>
          </a:blip>
          <a:srcRect/>
          <a:stretch>
            <a:fillRect/>
          </a:stretch>
        </p:blipFill>
        <p:spPr>
          <a:xfrm>
            <a:off x="1524001" y="0"/>
            <a:ext cx="9114549" cy="3717032"/>
          </a:xfrm>
          <a:noFill/>
        </p:spPr>
      </p:pic>
      <p:sp>
        <p:nvSpPr>
          <p:cNvPr id="180236" name="Text Box 12"/>
          <p:cNvSpPr txBox="1">
            <a:spLocks noChangeArrowheads="1"/>
          </p:cNvSpPr>
          <p:nvPr/>
        </p:nvSpPr>
        <p:spPr bwMode="auto">
          <a:xfrm>
            <a:off x="1631504" y="4005065"/>
            <a:ext cx="885698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3200" dirty="0">
                <a:solidFill>
                  <a:schemeClr val="bg1"/>
                </a:solidFill>
              </a:rPr>
              <a:t>In 1911 he stayed several months in a hermitage on the Assekrem mountains.</a:t>
            </a:r>
          </a:p>
          <a:p>
            <a:pPr algn="ctr" eaLnBrk="1" hangingPunct="1"/>
            <a:r>
              <a:rPr lang="it-IT" sz="3200" dirty="0">
                <a:solidFill>
                  <a:schemeClr val="bg1"/>
                </a:solidFill>
              </a:rPr>
              <a:t>He spent most of the time studying the Tuareg language with the secretary of Moussa Ag Amastane. </a:t>
            </a:r>
          </a:p>
        </p:txBody>
      </p:sp>
    </p:spTree>
    <p:extLst>
      <p:ext uri="{BB962C8B-B14F-4D97-AF65-F5344CB8AC3E}">
        <p14:creationId xmlns:p14="http://schemas.microsoft.com/office/powerpoint/2010/main" val="186571877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box(out)">
                                      <p:cBhvr>
                                        <p:cTn id="7" dur="2000"/>
                                        <p:tgtEl>
                                          <p:spTgt spid="180228"/>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80236"/>
                                        </p:tgtEl>
                                        <p:attrNameLst>
                                          <p:attrName>style.visibility</p:attrName>
                                        </p:attrNameLst>
                                      </p:cBhvr>
                                      <p:to>
                                        <p:strVal val="visible"/>
                                      </p:to>
                                    </p:set>
                                    <p:animEffect transition="in" filter="wipe(up)">
                                      <p:cBhvr>
                                        <p:cTn id="11" dur="2000"/>
                                        <p:tgtEl>
                                          <p:spTgt spid="18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InmarciaHoggar"/>
          <p:cNvPicPr>
            <a:picLocks noGrp="1" noChangeAspect="1" noChangeArrowheads="1"/>
          </p:cNvPicPr>
          <p:nvPr>
            <p:ph sz="quarter" idx="3"/>
          </p:nvPr>
        </p:nvPicPr>
        <p:blipFill rotWithShape="1">
          <a:blip r:embed="rId2">
            <a:graysc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477" t="13596" r="4471" b="13561"/>
          <a:stretch/>
        </p:blipFill>
        <p:spPr>
          <a:xfrm>
            <a:off x="1757141" y="1988841"/>
            <a:ext cx="8533702" cy="4501233"/>
          </a:xfrm>
          <a:noFill/>
        </p:spPr>
      </p:pic>
      <p:sp>
        <p:nvSpPr>
          <p:cNvPr id="2" name="Rectangle 1"/>
          <p:cNvSpPr/>
          <p:nvPr/>
        </p:nvSpPr>
        <p:spPr>
          <a:xfrm>
            <a:off x="2279576" y="260648"/>
            <a:ext cx="7776864" cy="1569660"/>
          </a:xfrm>
          <a:prstGeom prst="rect">
            <a:avLst/>
          </a:prstGeom>
        </p:spPr>
        <p:txBody>
          <a:bodyPr wrap="square">
            <a:spAutoFit/>
          </a:bodyPr>
          <a:lstStyle/>
          <a:p>
            <a:pPr algn="ctr"/>
            <a:r>
              <a:rPr lang="it-IT" sz="3200" dirty="0">
                <a:solidFill>
                  <a:schemeClr val="bg1"/>
                </a:solidFill>
                <a:latin typeface="Comic Sans MS" pitchFamily="66" charset="0"/>
              </a:rPr>
              <a:t>He gave hospitality to the nomads who came up the mountains with their flocks.</a:t>
            </a:r>
            <a:endParaRPr lang="en-US" sz="3200" dirty="0">
              <a:solidFill>
                <a:schemeClr val="bg1"/>
              </a:solidFill>
              <a:latin typeface="Comic Sans MS" pitchFamily="66" charset="0"/>
            </a:endParaRPr>
          </a:p>
        </p:txBody>
      </p:sp>
    </p:spTree>
    <p:extLst>
      <p:ext uri="{BB962C8B-B14F-4D97-AF65-F5344CB8AC3E}">
        <p14:creationId xmlns:p14="http://schemas.microsoft.com/office/powerpoint/2010/main" val="397254505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ctrTitle"/>
          </p:nvPr>
        </p:nvSpPr>
        <p:spPr/>
        <p:txBody>
          <a:bodyPr/>
          <a:lstStyle/>
          <a:p>
            <a:pPr eaLnBrk="1" hangingPunct="1"/>
            <a:endParaRPr lang="en-GB"/>
          </a:p>
        </p:txBody>
      </p:sp>
      <p:sp>
        <p:nvSpPr>
          <p:cNvPr id="76803" name="Rectangle 7"/>
          <p:cNvSpPr>
            <a:spLocks noGrp="1" noChangeArrowheads="1"/>
          </p:cNvSpPr>
          <p:nvPr>
            <p:ph type="subTitle" idx="1"/>
          </p:nvPr>
        </p:nvSpPr>
        <p:spPr/>
        <p:txBody>
          <a:bodyPr/>
          <a:lstStyle/>
          <a:p>
            <a:pPr eaLnBrk="1" hangingPunct="1"/>
            <a:endParaRPr lang="en-GB"/>
          </a:p>
        </p:txBody>
      </p:sp>
      <p:pic>
        <p:nvPicPr>
          <p:cNvPr id="182276" name="Picture 4" descr="eremo asekrem interno"/>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r="7483"/>
          <a:stretch>
            <a:fillRect/>
          </a:stretch>
        </p:blipFill>
        <p:spPr>
          <a:xfrm>
            <a:off x="1524000" y="0"/>
            <a:ext cx="9144000" cy="6858000"/>
          </a:xfrm>
          <a:noFill/>
        </p:spPr>
      </p:pic>
      <p:sp>
        <p:nvSpPr>
          <p:cNvPr id="182280" name="Text Box 8"/>
          <p:cNvSpPr txBox="1">
            <a:spLocks noChangeArrowheads="1"/>
          </p:cNvSpPr>
          <p:nvPr/>
        </p:nvSpPr>
        <p:spPr bwMode="auto">
          <a:xfrm>
            <a:off x="7535864" y="4797426"/>
            <a:ext cx="3132137" cy="1800225"/>
          </a:xfrm>
          <a:prstGeom prst="rect">
            <a:avLst/>
          </a:prstGeom>
          <a:noFill/>
          <a:ln w="9525">
            <a:noFill/>
            <a:miter lim="800000"/>
            <a:headEnd/>
            <a:tailEnd/>
          </a:ln>
          <a:effectLst/>
        </p:spPr>
        <p:txBody>
          <a:bodyPr>
            <a:spAutoFit/>
          </a:bodyPr>
          <a:lstStyle/>
          <a:p>
            <a:pPr algn="ctr">
              <a:spcBef>
                <a:spcPct val="50000"/>
              </a:spcBef>
              <a:defRPr/>
            </a:pPr>
            <a:r>
              <a:rPr lang="en-GB" sz="2800" dirty="0">
                <a:solidFill>
                  <a:schemeClr val="bg1"/>
                </a:solidFill>
                <a:latin typeface="Comic Sans MS" pitchFamily="66" charset="0"/>
              </a:rPr>
              <a:t>The chapel inside the hermitage looking over the mountains</a:t>
            </a:r>
            <a:endParaRPr lang="en-US" sz="2800" dirty="0">
              <a:solidFill>
                <a:schemeClr val="bg1"/>
              </a:solidFill>
              <a:latin typeface="Comic Sans MS" pitchFamily="66" charset="0"/>
            </a:endParaRPr>
          </a:p>
        </p:txBody>
      </p:sp>
    </p:spTree>
    <p:extLst>
      <p:ext uri="{BB962C8B-B14F-4D97-AF65-F5344CB8AC3E}">
        <p14:creationId xmlns:p14="http://schemas.microsoft.com/office/powerpoint/2010/main" val="3456089038"/>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box(out)">
                                      <p:cBhvr>
                                        <p:cTn id="7" dur="2000"/>
                                        <p:tgtEl>
                                          <p:spTgt spid="18227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82280"/>
                                        </p:tgtEl>
                                        <p:attrNameLst>
                                          <p:attrName>style.visibility</p:attrName>
                                        </p:attrNameLst>
                                      </p:cBhvr>
                                      <p:to>
                                        <p:strVal val="visible"/>
                                      </p:to>
                                    </p:set>
                                    <p:animEffect transition="in" filter="wipe(up)">
                                      <p:cBhvr>
                                        <p:cTn id="11" dur="2000"/>
                                        <p:tgtEl>
                                          <p:spTgt spid="182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Hogga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24000" y="1"/>
            <a:ext cx="9144000" cy="4618037"/>
          </a:xfrm>
          <a:noFill/>
        </p:spPr>
      </p:pic>
      <p:sp>
        <p:nvSpPr>
          <p:cNvPr id="78851" name="Text Box 6"/>
          <p:cNvSpPr txBox="1">
            <a:spLocks noChangeArrowheads="1"/>
          </p:cNvSpPr>
          <p:nvPr/>
        </p:nvSpPr>
        <p:spPr bwMode="auto">
          <a:xfrm>
            <a:off x="3863976" y="404813"/>
            <a:ext cx="3960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endParaRPr lang="en-US" sz="2800" b="1"/>
          </a:p>
        </p:txBody>
      </p:sp>
      <p:sp>
        <p:nvSpPr>
          <p:cNvPr id="183303" name="Rectangle 7"/>
          <p:cNvSpPr>
            <a:spLocks noChangeArrowheads="1"/>
          </p:cNvSpPr>
          <p:nvPr/>
        </p:nvSpPr>
        <p:spPr bwMode="auto">
          <a:xfrm>
            <a:off x="1543381" y="4795898"/>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sz="3200" b="1" i="1" dirty="0">
                <a:solidFill>
                  <a:schemeClr val="bg1"/>
                </a:solidFill>
                <a:latin typeface="Comic Sans MS" pitchFamily="66" charset="0"/>
              </a:rPr>
              <a:t>‘</a:t>
            </a:r>
            <a:r>
              <a:rPr lang="it-IT" sz="3200" i="1" dirty="0">
                <a:solidFill>
                  <a:schemeClr val="bg1"/>
                </a:solidFill>
                <a:latin typeface="Comic Sans MS" pitchFamily="66" charset="0"/>
              </a:rPr>
              <a:t>The view is more beautiful than you could possibly describe or imagine. </a:t>
            </a:r>
          </a:p>
          <a:p>
            <a:pPr algn="ctr"/>
            <a:r>
              <a:rPr lang="it-IT" sz="3200" i="1" dirty="0">
                <a:solidFill>
                  <a:schemeClr val="bg1"/>
                </a:solidFill>
                <a:latin typeface="Comic Sans MS" pitchFamily="66" charset="0"/>
              </a:rPr>
              <a:t>In front of such a sight you cannot but think of God.’</a:t>
            </a:r>
            <a:r>
              <a:rPr lang="it-IT" sz="3200" dirty="0">
                <a:solidFill>
                  <a:schemeClr val="bg1"/>
                </a:solidFill>
                <a:latin typeface="Comic Sans MS" pitchFamily="66" charset="0"/>
              </a:rPr>
              <a:t> </a:t>
            </a:r>
            <a:endParaRPr lang="en-US" sz="3200" dirty="0">
              <a:solidFill>
                <a:schemeClr val="bg1"/>
              </a:solidFill>
              <a:latin typeface="Comic Sans MS" pitchFamily="66" charset="0"/>
            </a:endParaRPr>
          </a:p>
        </p:txBody>
      </p:sp>
    </p:spTree>
    <p:extLst>
      <p:ext uri="{BB962C8B-B14F-4D97-AF65-F5344CB8AC3E}">
        <p14:creationId xmlns:p14="http://schemas.microsoft.com/office/powerpoint/2010/main" val="89087447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wedge">
                                      <p:cBhvr>
                                        <p:cTn id="7" dur="3000"/>
                                        <p:tgtEl>
                                          <p:spTgt spid="183300"/>
                                        </p:tgtEl>
                                      </p:cBhvr>
                                    </p:animEffect>
                                  </p:childTnLst>
                                </p:cTn>
                              </p:par>
                            </p:childTnLst>
                          </p:cTn>
                        </p:par>
                        <p:par>
                          <p:cTn id="8" fill="hold" nodeType="afterGroup">
                            <p:stCondLst>
                              <p:cond delay="3000"/>
                            </p:stCondLst>
                            <p:childTnLst>
                              <p:par>
                                <p:cTn id="9" presetID="22" presetClass="entr" presetSubtype="1" fill="hold" nodeType="afterEffect">
                                  <p:stCondLst>
                                    <p:cond delay="0"/>
                                  </p:stCondLst>
                                  <p:childTnLst>
                                    <p:set>
                                      <p:cBhvr>
                                        <p:cTn id="10" dur="1" fill="hold">
                                          <p:stCondLst>
                                            <p:cond delay="0"/>
                                          </p:stCondLst>
                                        </p:cTn>
                                        <p:tgtEl>
                                          <p:spTgt spid="183303">
                                            <p:txEl>
                                              <p:pRg st="0" end="0"/>
                                            </p:txEl>
                                          </p:spTgt>
                                        </p:tgtEl>
                                        <p:attrNameLst>
                                          <p:attrName>style.visibility</p:attrName>
                                        </p:attrNameLst>
                                      </p:cBhvr>
                                      <p:to>
                                        <p:strVal val="visible"/>
                                      </p:to>
                                    </p:set>
                                    <p:animEffect transition="in" filter="wipe(up)">
                                      <p:cBhvr>
                                        <p:cTn id="11" dur="2000"/>
                                        <p:tgtEl>
                                          <p:spTgt spid="183303">
                                            <p:txEl>
                                              <p:pRg st="0" end="0"/>
                                            </p:txEl>
                                          </p:spTgt>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183303">
                                            <p:txEl>
                                              <p:pRg st="1" end="1"/>
                                            </p:txEl>
                                          </p:spTgt>
                                        </p:tgtEl>
                                        <p:attrNameLst>
                                          <p:attrName>style.visibility</p:attrName>
                                        </p:attrNameLst>
                                      </p:cBhvr>
                                      <p:to>
                                        <p:strVal val="visible"/>
                                      </p:to>
                                    </p:set>
                                    <p:animEffect transition="in" filter="wipe(up)">
                                      <p:cBhvr>
                                        <p:cTn id="15" dur="2000"/>
                                        <p:tgtEl>
                                          <p:spTgt spid="1833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Asekrem"/>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t="17570" r="11736" b="21131"/>
          <a:stretch/>
        </p:blipFill>
        <p:spPr>
          <a:xfrm>
            <a:off x="1524000" y="31921"/>
            <a:ext cx="9144000" cy="4222376"/>
          </a:xfrm>
          <a:noFill/>
        </p:spPr>
      </p:pic>
      <p:sp>
        <p:nvSpPr>
          <p:cNvPr id="185351" name="Text Box 7"/>
          <p:cNvSpPr txBox="1">
            <a:spLocks noChangeArrowheads="1"/>
          </p:cNvSpPr>
          <p:nvPr/>
        </p:nvSpPr>
        <p:spPr bwMode="auto">
          <a:xfrm>
            <a:off x="1539607" y="4365104"/>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en-GB" sz="2400" dirty="0">
                <a:solidFill>
                  <a:schemeClr val="bg1"/>
                </a:solidFill>
              </a:rPr>
              <a:t>Charles encountered Jesus in those who neither shared his religious world nor his culture.</a:t>
            </a:r>
          </a:p>
          <a:p>
            <a:pPr algn="ctr" eaLnBrk="1" hangingPunct="1"/>
            <a:r>
              <a:rPr lang="en-GB" sz="2400" dirty="0">
                <a:solidFill>
                  <a:schemeClr val="bg1"/>
                </a:solidFill>
              </a:rPr>
              <a:t>Fired by the Gospel he was called to keep silent, in an infinite respect for the other, and to believe that  it was through living Incarnation, living as Jesus had lived, that he was called to proclaim the Gospel. </a:t>
            </a:r>
            <a:endParaRPr lang="en-US" sz="2400" dirty="0">
              <a:solidFill>
                <a:schemeClr val="bg1"/>
              </a:solidFill>
            </a:endParaRPr>
          </a:p>
        </p:txBody>
      </p:sp>
    </p:spTree>
    <p:extLst>
      <p:ext uri="{BB962C8B-B14F-4D97-AF65-F5344CB8AC3E}">
        <p14:creationId xmlns:p14="http://schemas.microsoft.com/office/powerpoint/2010/main" val="50670164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85348"/>
                                        </p:tgtEl>
                                        <p:attrNameLst>
                                          <p:attrName>style.visibility</p:attrName>
                                        </p:attrNameLst>
                                      </p:cBhvr>
                                      <p:to>
                                        <p:strVal val="visible"/>
                                      </p:to>
                                    </p:set>
                                    <p:animEffect transition="in" filter="wedge">
                                      <p:cBhvr>
                                        <p:cTn id="7" dur="2000"/>
                                        <p:tgtEl>
                                          <p:spTgt spid="185348"/>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185351">
                                            <p:txEl>
                                              <p:pRg st="0" end="0"/>
                                            </p:txEl>
                                          </p:spTgt>
                                        </p:tgtEl>
                                        <p:attrNameLst>
                                          <p:attrName>style.visibility</p:attrName>
                                        </p:attrNameLst>
                                      </p:cBhvr>
                                      <p:to>
                                        <p:strVal val="visible"/>
                                      </p:to>
                                    </p:set>
                                    <p:animEffect transition="in" filter="wipe(up)">
                                      <p:cBhvr>
                                        <p:cTn id="11" dur="2000"/>
                                        <p:tgtEl>
                                          <p:spTgt spid="185351">
                                            <p:txEl>
                                              <p:pRg st="0" end="0"/>
                                            </p:txEl>
                                          </p:spTgt>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85351">
                                            <p:txEl>
                                              <p:pRg st="1" end="1"/>
                                            </p:txEl>
                                          </p:spTgt>
                                        </p:tgtEl>
                                        <p:attrNameLst>
                                          <p:attrName>style.visibility</p:attrName>
                                        </p:attrNameLst>
                                      </p:cBhvr>
                                      <p:to>
                                        <p:strVal val="visible"/>
                                      </p:to>
                                    </p:set>
                                    <p:animEffect transition="in" filter="wipe(up)">
                                      <p:cBhvr>
                                        <p:cTn id="15" dur="2000"/>
                                        <p:tgtEl>
                                          <p:spTgt spid="1853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5" name="Picture 7" descr="f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04026" y="0"/>
            <a:ext cx="3863975" cy="6858000"/>
          </a:xfrm>
          <a:noFill/>
        </p:spPr>
      </p:pic>
      <p:sp>
        <p:nvSpPr>
          <p:cNvPr id="186378" name="Text Box 10"/>
          <p:cNvSpPr txBox="1">
            <a:spLocks noChangeArrowheads="1"/>
          </p:cNvSpPr>
          <p:nvPr/>
        </p:nvSpPr>
        <p:spPr bwMode="auto">
          <a:xfrm>
            <a:off x="2279650" y="692151"/>
            <a:ext cx="345598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3200" dirty="0" err="1">
                <a:solidFill>
                  <a:schemeClr val="bg1"/>
                </a:solidFill>
              </a:rPr>
              <a:t>Tamanrasset</a:t>
            </a:r>
            <a:endParaRPr lang="en-GB" sz="3200" dirty="0">
              <a:solidFill>
                <a:schemeClr val="bg1"/>
              </a:solidFill>
            </a:endParaRPr>
          </a:p>
          <a:p>
            <a:pPr algn="ctr" eaLnBrk="1" hangingPunct="1">
              <a:spcBef>
                <a:spcPct val="50000"/>
              </a:spcBef>
            </a:pPr>
            <a:r>
              <a:rPr lang="en-GB" sz="2400" dirty="0">
                <a:solidFill>
                  <a:schemeClr val="bg1"/>
                </a:solidFill>
              </a:rPr>
              <a:t>Charles is getting older…</a:t>
            </a:r>
            <a:endParaRPr lang="en-US" sz="2400" dirty="0">
              <a:solidFill>
                <a:schemeClr val="bg1"/>
              </a:solidFill>
            </a:endParaRPr>
          </a:p>
        </p:txBody>
      </p:sp>
      <p:sp>
        <p:nvSpPr>
          <p:cNvPr id="186380" name="Text Box 12"/>
          <p:cNvSpPr txBox="1">
            <a:spLocks noChangeArrowheads="1"/>
          </p:cNvSpPr>
          <p:nvPr/>
        </p:nvSpPr>
        <p:spPr bwMode="auto">
          <a:xfrm>
            <a:off x="2063751" y="2205039"/>
            <a:ext cx="43211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endParaRPr lang="it-IT" sz="3200" dirty="0">
              <a:solidFill>
                <a:schemeClr val="bg1"/>
              </a:solidFill>
            </a:endParaRPr>
          </a:p>
          <a:p>
            <a:pPr algn="ctr" eaLnBrk="1" hangingPunct="1"/>
            <a:r>
              <a:rPr lang="it-IT" sz="3200" dirty="0">
                <a:solidFill>
                  <a:schemeClr val="bg1"/>
                </a:solidFill>
              </a:rPr>
              <a:t>He continues to trust, putting his faith in God alone.</a:t>
            </a:r>
            <a:endParaRPr lang="en-US" sz="3200" dirty="0">
              <a:solidFill>
                <a:schemeClr val="bg1"/>
              </a:solidFill>
            </a:endParaRPr>
          </a:p>
        </p:txBody>
      </p:sp>
    </p:spTree>
    <p:extLst>
      <p:ext uri="{BB962C8B-B14F-4D97-AF65-F5344CB8AC3E}">
        <p14:creationId xmlns:p14="http://schemas.microsoft.com/office/powerpoint/2010/main" val="11107754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86375"/>
                                        </p:tgtEl>
                                        <p:attrNameLst>
                                          <p:attrName>style.visibility</p:attrName>
                                        </p:attrNameLst>
                                      </p:cBhvr>
                                      <p:to>
                                        <p:strVal val="visible"/>
                                      </p:to>
                                    </p:set>
                                    <p:animEffect transition="in" filter="barn(outVertical)">
                                      <p:cBhvr>
                                        <p:cTn id="7" dur="2000"/>
                                        <p:tgtEl>
                                          <p:spTgt spid="186375"/>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86378">
                                            <p:txEl>
                                              <p:pRg st="0" end="0"/>
                                            </p:txEl>
                                          </p:spTgt>
                                        </p:tgtEl>
                                        <p:attrNameLst>
                                          <p:attrName>style.visibility</p:attrName>
                                        </p:attrNameLst>
                                      </p:cBhvr>
                                      <p:to>
                                        <p:strVal val="visible"/>
                                      </p:to>
                                    </p:set>
                                    <p:animEffect transition="in" filter="wipe(left)">
                                      <p:cBhvr>
                                        <p:cTn id="11" dur="2000"/>
                                        <p:tgtEl>
                                          <p:spTgt spid="186378">
                                            <p:txEl>
                                              <p:pRg st="0" end="0"/>
                                            </p:txEl>
                                          </p:spTgt>
                                        </p:tgtEl>
                                      </p:cBhvr>
                                    </p:animEffect>
                                  </p:childTnLst>
                                </p:cTn>
                              </p:par>
                            </p:childTnLst>
                          </p:cTn>
                        </p:par>
                        <p:par>
                          <p:cTn id="12" fill="hold" nodeType="afterGroup">
                            <p:stCondLst>
                              <p:cond delay="4000"/>
                            </p:stCondLst>
                            <p:childTnLst>
                              <p:par>
                                <p:cTn id="13" presetID="22" presetClass="entr" presetSubtype="8" fill="hold" nodeType="afterEffect">
                                  <p:stCondLst>
                                    <p:cond delay="0"/>
                                  </p:stCondLst>
                                  <p:childTnLst>
                                    <p:set>
                                      <p:cBhvr>
                                        <p:cTn id="14" dur="1" fill="hold">
                                          <p:stCondLst>
                                            <p:cond delay="0"/>
                                          </p:stCondLst>
                                        </p:cTn>
                                        <p:tgtEl>
                                          <p:spTgt spid="186378">
                                            <p:txEl>
                                              <p:pRg st="1" end="1"/>
                                            </p:txEl>
                                          </p:spTgt>
                                        </p:tgtEl>
                                        <p:attrNameLst>
                                          <p:attrName>style.visibility</p:attrName>
                                        </p:attrNameLst>
                                      </p:cBhvr>
                                      <p:to>
                                        <p:strVal val="visible"/>
                                      </p:to>
                                    </p:set>
                                    <p:animEffect transition="in" filter="wipe(left)">
                                      <p:cBhvr>
                                        <p:cTn id="15" dur="2000"/>
                                        <p:tgtEl>
                                          <p:spTgt spid="186378">
                                            <p:txEl>
                                              <p:pRg st="1" end="1"/>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86380">
                                            <p:txEl>
                                              <p:pRg st="1" end="1"/>
                                            </p:txEl>
                                          </p:spTgt>
                                        </p:tgtEl>
                                        <p:attrNameLst>
                                          <p:attrName>style.visibility</p:attrName>
                                        </p:attrNameLst>
                                      </p:cBhvr>
                                      <p:to>
                                        <p:strVal val="visible"/>
                                      </p:to>
                                    </p:set>
                                    <p:animEffect transition="in" filter="wipe(left)">
                                      <p:cBhvr>
                                        <p:cTn id="19" dur="2000"/>
                                        <p:tgtEl>
                                          <p:spTgt spid="1863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0" name="Picture 4" descr="Tam"/>
          <p:cNvPicPr>
            <a:picLocks noGrp="1" noChangeAspect="1" noChangeArrowheads="1"/>
          </p:cNvPicPr>
          <p:nvPr>
            <p:ph idx="1"/>
          </p:nvPr>
        </p:nvPicPr>
        <p:blipFill>
          <a:blip r:embed="rId2">
            <a:graysc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1847851" y="549275"/>
            <a:ext cx="3946525" cy="5805488"/>
          </a:xfrm>
          <a:noFill/>
        </p:spPr>
      </p:pic>
      <p:sp>
        <p:nvSpPr>
          <p:cNvPr id="290823" name="Text Box 7"/>
          <p:cNvSpPr txBox="1">
            <a:spLocks noChangeArrowheads="1"/>
          </p:cNvSpPr>
          <p:nvPr/>
        </p:nvSpPr>
        <p:spPr bwMode="auto">
          <a:xfrm>
            <a:off x="6456363" y="1916113"/>
            <a:ext cx="35290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3600" dirty="0">
                <a:solidFill>
                  <a:schemeClr val="bg1"/>
                </a:solidFill>
                <a:ea typeface="PMingLiU" pitchFamily="18" charset="-120"/>
              </a:rPr>
              <a:t>He longed for all people to meet in heaven, people of every race and religion.</a:t>
            </a:r>
            <a:endParaRPr lang="en-US" sz="3600" dirty="0">
              <a:solidFill>
                <a:schemeClr val="bg1"/>
              </a:solidFill>
              <a:ea typeface="PMingLiU" pitchFamily="18" charset="-120"/>
            </a:endParaRPr>
          </a:p>
        </p:txBody>
      </p:sp>
    </p:spTree>
    <p:extLst>
      <p:ext uri="{BB962C8B-B14F-4D97-AF65-F5344CB8AC3E}">
        <p14:creationId xmlns:p14="http://schemas.microsoft.com/office/powerpoint/2010/main" val="240507720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90820"/>
                                        </p:tgtEl>
                                        <p:attrNameLst>
                                          <p:attrName>style.visibility</p:attrName>
                                        </p:attrNameLst>
                                      </p:cBhvr>
                                      <p:to>
                                        <p:strVal val="visible"/>
                                      </p:to>
                                    </p:set>
                                    <p:animEffect transition="in" filter="barn(outVertical)">
                                      <p:cBhvr>
                                        <p:cTn id="7" dur="2000"/>
                                        <p:tgtEl>
                                          <p:spTgt spid="290820"/>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90823"/>
                                        </p:tgtEl>
                                        <p:attrNameLst>
                                          <p:attrName>style.visibility</p:attrName>
                                        </p:attrNameLst>
                                      </p:cBhvr>
                                      <p:to>
                                        <p:strVal val="visible"/>
                                      </p:to>
                                    </p:set>
                                    <p:animEffect transition="in" filter="wipe(up)">
                                      <p:cBhvr>
                                        <p:cTn id="11" dur="2000"/>
                                        <p:tgtEl>
                                          <p:spTgt spid="290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0" name="Picture 4" descr="LSJ Algeria Return to the well"/>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0695" t="23999"/>
          <a:stretch>
            <a:fillRect/>
          </a:stretch>
        </p:blipFill>
        <p:spPr>
          <a:xfrm>
            <a:off x="2855640" y="188641"/>
            <a:ext cx="6120680" cy="4629827"/>
          </a:xfrm>
          <a:noFill/>
        </p:spPr>
      </p:pic>
      <p:sp>
        <p:nvSpPr>
          <p:cNvPr id="82947" name="Text Box 7"/>
          <p:cNvSpPr txBox="1">
            <a:spLocks noChangeArrowheads="1"/>
          </p:cNvSpPr>
          <p:nvPr/>
        </p:nvSpPr>
        <p:spPr bwMode="auto">
          <a:xfrm>
            <a:off x="2135188" y="476250"/>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endParaRPr lang="en-US" sz="2400" b="1">
              <a:solidFill>
                <a:srgbClr val="990000"/>
              </a:solidFill>
            </a:endParaRPr>
          </a:p>
        </p:txBody>
      </p:sp>
      <p:sp>
        <p:nvSpPr>
          <p:cNvPr id="275465" name="Text Box 9"/>
          <p:cNvSpPr txBox="1">
            <a:spLocks noChangeArrowheads="1"/>
          </p:cNvSpPr>
          <p:nvPr/>
        </p:nvSpPr>
        <p:spPr bwMode="auto">
          <a:xfrm>
            <a:off x="1499265" y="5038446"/>
            <a:ext cx="9144000" cy="1800225"/>
          </a:xfrm>
          <a:prstGeom prst="rect">
            <a:avLst/>
          </a:prstGeom>
          <a:noFill/>
          <a:ln w="9525">
            <a:noFill/>
            <a:miter lim="800000"/>
            <a:headEnd/>
            <a:tailEnd/>
          </a:ln>
          <a:effectLst/>
        </p:spPr>
        <p:txBody>
          <a:bodyPr>
            <a:spAutoFit/>
          </a:bodyPr>
          <a:lstStyle/>
          <a:p>
            <a:pPr algn="ctr">
              <a:defRPr/>
            </a:pPr>
            <a:r>
              <a:rPr lang="en-GB" sz="2800" dirty="0">
                <a:solidFill>
                  <a:schemeClr val="bg1"/>
                </a:solidFill>
                <a:latin typeface="Comic Sans MS" pitchFamily="66" charset="0"/>
              </a:rPr>
              <a:t>He who dreamed of giving his life for others was to receive life from the </a:t>
            </a:r>
            <a:r>
              <a:rPr lang="en-GB" sz="2800" dirty="0" err="1">
                <a:solidFill>
                  <a:schemeClr val="bg1"/>
                </a:solidFill>
                <a:latin typeface="Comic Sans MS" pitchFamily="66" charset="0"/>
              </a:rPr>
              <a:t>Tuareg</a:t>
            </a:r>
            <a:r>
              <a:rPr lang="en-GB" sz="2800" dirty="0">
                <a:solidFill>
                  <a:schemeClr val="bg1"/>
                </a:solidFill>
                <a:latin typeface="Comic Sans MS" pitchFamily="66" charset="0"/>
              </a:rPr>
              <a:t> during a terrible time of drought when he was near dying from scurvy. The poor gave him life.</a:t>
            </a:r>
            <a:endParaRPr lang="en-US" sz="2800" dirty="0">
              <a:solidFill>
                <a:schemeClr val="bg1"/>
              </a:solidFill>
              <a:latin typeface="Comic Sans MS" pitchFamily="66" charset="0"/>
            </a:endParaRPr>
          </a:p>
        </p:txBody>
      </p:sp>
    </p:spTree>
    <p:extLst>
      <p:ext uri="{BB962C8B-B14F-4D97-AF65-F5344CB8AC3E}">
        <p14:creationId xmlns:p14="http://schemas.microsoft.com/office/powerpoint/2010/main" val="325026338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75460"/>
                                        </p:tgtEl>
                                        <p:attrNameLst>
                                          <p:attrName>style.visibility</p:attrName>
                                        </p:attrNameLst>
                                      </p:cBhvr>
                                      <p:to>
                                        <p:strVal val="visible"/>
                                      </p:to>
                                    </p:set>
                                    <p:animEffect transition="in" filter="box(out)">
                                      <p:cBhvr>
                                        <p:cTn id="7" dur="2000"/>
                                        <p:tgtEl>
                                          <p:spTgt spid="275460"/>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75465"/>
                                        </p:tgtEl>
                                        <p:attrNameLst>
                                          <p:attrName>style.visibility</p:attrName>
                                        </p:attrNameLst>
                                      </p:cBhvr>
                                      <p:to>
                                        <p:strVal val="visible"/>
                                      </p:to>
                                    </p:set>
                                    <p:animEffect transition="in" filter="wipe(up)">
                                      <p:cBhvr>
                                        <p:cTn id="11" dur="2000"/>
                                        <p:tgtEl>
                                          <p:spTgt spid="275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Prima"/>
          <p:cNvPicPr>
            <a:picLocks noGrp="1" noChangeAspect="1" noChangeArrowheads="1"/>
          </p:cNvPicPr>
          <p:nvPr>
            <p:ph sz="half" idx="1"/>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2425" t="20698"/>
          <a:stretch/>
        </p:blipFill>
        <p:spPr>
          <a:xfrm>
            <a:off x="1507523" y="3678851"/>
            <a:ext cx="5305819" cy="3187116"/>
          </a:xfrm>
          <a:noFill/>
        </p:spPr>
      </p:pic>
      <p:pic>
        <p:nvPicPr>
          <p:cNvPr id="187398" name="Picture 6" descr="la%trincee"/>
          <p:cNvPicPr>
            <a:picLocks noGrp="1" noChangeAspect="1" noChangeArrowheads="1"/>
          </p:cNvPicPr>
          <p:nvPr>
            <p:ph sz="half" idx="2"/>
          </p:nvPr>
        </p:nvPicPr>
        <p:blipFill rotWithShape="1">
          <a:blip r:embed="rId4">
            <a:graysc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15871" r="8381" b="16289"/>
          <a:stretch/>
        </p:blipFill>
        <p:spPr>
          <a:xfrm>
            <a:off x="1524000" y="0"/>
            <a:ext cx="5256584" cy="3717032"/>
          </a:xfrm>
          <a:noFill/>
        </p:spPr>
      </p:pic>
      <p:sp>
        <p:nvSpPr>
          <p:cNvPr id="187401" name="Text Box 9"/>
          <p:cNvSpPr txBox="1">
            <a:spLocks noChangeArrowheads="1"/>
          </p:cNvSpPr>
          <p:nvPr/>
        </p:nvSpPr>
        <p:spPr bwMode="auto">
          <a:xfrm>
            <a:off x="7104112" y="563488"/>
            <a:ext cx="309634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3200" dirty="0">
                <a:solidFill>
                  <a:schemeClr val="bg1"/>
                </a:solidFill>
              </a:rPr>
              <a:t>In 1914 war breaks out.. The Sahara is isolated and poverty increases among people already hit hard by famine.</a:t>
            </a:r>
          </a:p>
          <a:p>
            <a:pPr algn="ctr" eaLnBrk="1" hangingPunct="1"/>
            <a:endParaRPr lang="it-IT" sz="3200" dirty="0">
              <a:solidFill>
                <a:schemeClr val="bg1"/>
              </a:solidFill>
            </a:endParaRPr>
          </a:p>
        </p:txBody>
      </p:sp>
    </p:spTree>
    <p:extLst>
      <p:ext uri="{BB962C8B-B14F-4D97-AF65-F5344CB8AC3E}">
        <p14:creationId xmlns:p14="http://schemas.microsoft.com/office/powerpoint/2010/main" val="3410960544"/>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dissolve">
                                      <p:cBhvr>
                                        <p:cTn id="7" dur="2000"/>
                                        <p:tgtEl>
                                          <p:spTgt spid="187398"/>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87396"/>
                                        </p:tgtEl>
                                        <p:attrNameLst>
                                          <p:attrName>style.visibility</p:attrName>
                                        </p:attrNameLst>
                                      </p:cBhvr>
                                      <p:to>
                                        <p:strVal val="visible"/>
                                      </p:to>
                                    </p:set>
                                    <p:animEffect transition="in" filter="dissolve">
                                      <p:cBhvr>
                                        <p:cTn id="11" dur="2000"/>
                                        <p:tgtEl>
                                          <p:spTgt spid="187396"/>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87401"/>
                                        </p:tgtEl>
                                        <p:attrNameLst>
                                          <p:attrName>style.visibility</p:attrName>
                                        </p:attrNameLst>
                                      </p:cBhvr>
                                      <p:to>
                                        <p:strVal val="visible"/>
                                      </p:to>
                                    </p:set>
                                    <p:animEffect transition="in" filter="wipe(left)">
                                      <p:cBhvr>
                                        <p:cTn id="15" dur="2000"/>
                                        <p:tgtEl>
                                          <p:spTgt spid="187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1" y="443272"/>
            <a:ext cx="2458611" cy="6001643"/>
          </a:xfrm>
          <a:prstGeom prst="rect">
            <a:avLst/>
          </a:prstGeom>
        </p:spPr>
        <p:txBody>
          <a:bodyPr wrap="square">
            <a:spAutoFit/>
          </a:bodyPr>
          <a:lstStyle/>
          <a:p>
            <a:pPr algn="ctr"/>
            <a:r>
              <a:rPr lang="en-GB" sz="3200" dirty="0">
                <a:solidFill>
                  <a:schemeClr val="bg1"/>
                </a:solidFill>
                <a:latin typeface="Comic Sans MS" pitchFamily="66" charset="0"/>
              </a:rPr>
              <a:t>The heart of his message is LOVE:</a:t>
            </a:r>
          </a:p>
          <a:p>
            <a:pPr algn="ctr"/>
            <a:r>
              <a:rPr lang="en-GB" sz="3200" dirty="0">
                <a:solidFill>
                  <a:schemeClr val="bg1"/>
                </a:solidFill>
                <a:latin typeface="Comic Sans MS" pitchFamily="66" charset="0"/>
              </a:rPr>
              <a:t>‘It is Love which should help you live in me and not distance from my children’ .</a:t>
            </a:r>
          </a:p>
        </p:txBody>
      </p:sp>
      <p:pic>
        <p:nvPicPr>
          <p:cNvPr id="3" name="Picture 4" descr="bo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617816" y="0"/>
            <a:ext cx="6050185" cy="6827814"/>
          </a:xfrm>
          <a:prstGeom prst="rect">
            <a:avLst/>
          </a:prstGeom>
          <a:noFill/>
        </p:spPr>
      </p:pic>
    </p:spTree>
    <p:extLst>
      <p:ext uri="{BB962C8B-B14F-4D97-AF65-F5344CB8AC3E}">
        <p14:creationId xmlns:p14="http://schemas.microsoft.com/office/powerpoint/2010/main" val="271858942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8"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out)">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5020" y="428179"/>
            <a:ext cx="2332981" cy="6001643"/>
          </a:xfrm>
          <a:prstGeom prst="rect">
            <a:avLst/>
          </a:prstGeom>
        </p:spPr>
        <p:txBody>
          <a:bodyPr wrap="square">
            <a:spAutoFit/>
          </a:bodyPr>
          <a:lstStyle/>
          <a:p>
            <a:pPr algn="ctr"/>
            <a:r>
              <a:rPr lang="it-IT" sz="2400" dirty="0">
                <a:solidFill>
                  <a:schemeClr val="bg1"/>
                </a:solidFill>
                <a:latin typeface="Comic Sans MS" pitchFamily="66" charset="0"/>
              </a:rPr>
              <a:t>In Tamanrasset</a:t>
            </a:r>
          </a:p>
          <a:p>
            <a:pPr algn="ctr"/>
            <a:r>
              <a:rPr lang="it-IT" sz="2400" dirty="0">
                <a:solidFill>
                  <a:schemeClr val="bg1"/>
                </a:solidFill>
                <a:latin typeface="Comic Sans MS" pitchFamily="66" charset="0"/>
              </a:rPr>
              <a:t>the poorest stay behind: cultivators with small plots of thirsty soil, who do not possess camels.</a:t>
            </a:r>
            <a:endParaRPr lang="en-US" sz="2400" dirty="0">
              <a:solidFill>
                <a:schemeClr val="bg1"/>
              </a:solidFill>
              <a:latin typeface="Comic Sans MS" pitchFamily="66" charset="0"/>
            </a:endParaRPr>
          </a:p>
          <a:p>
            <a:pPr algn="ctr"/>
            <a:r>
              <a:rPr lang="it-IT" sz="2400" dirty="0">
                <a:solidFill>
                  <a:schemeClr val="bg1"/>
                </a:solidFill>
                <a:latin typeface="Comic Sans MS" pitchFamily="66" charset="0"/>
              </a:rPr>
              <a:t>Brother Charles stays with them. He belongs with them.</a:t>
            </a:r>
            <a:endParaRPr lang="en-US" sz="2400" dirty="0">
              <a:solidFill>
                <a:schemeClr val="bg1"/>
              </a:solidFill>
              <a:latin typeface="Comic Sans MS" pitchFamily="66" charset="0"/>
            </a:endParaRPr>
          </a:p>
        </p:txBody>
      </p:sp>
      <p:pic>
        <p:nvPicPr>
          <p:cNvPr id="8194" name="Picture 2" descr="C:\Users\LittleSisters\Pictures\Charles\french dvd pics\HACKNEY - ch2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651" y="0"/>
            <a:ext cx="68283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365426"/>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amond(out)">
                                      <p:cBhvr>
                                        <p:cTn id="7" dur="2000"/>
                                        <p:tgtEl>
                                          <p:spTgt spid="819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Text Box 4"/>
          <p:cNvSpPr txBox="1">
            <a:spLocks noChangeArrowheads="1"/>
          </p:cNvSpPr>
          <p:nvPr/>
        </p:nvSpPr>
        <p:spPr bwMode="auto">
          <a:xfrm>
            <a:off x="1491263" y="4997075"/>
            <a:ext cx="9174705" cy="1938992"/>
          </a:xfrm>
          <a:prstGeom prst="rect">
            <a:avLst/>
          </a:prstGeom>
          <a:noFill/>
          <a:ln w="9525">
            <a:noFill/>
            <a:miter lim="800000"/>
            <a:headEnd/>
            <a:tailEnd/>
          </a:ln>
          <a:effectLst/>
        </p:spPr>
        <p:txBody>
          <a:bodyPr wrap="square">
            <a:spAutoFit/>
          </a:bodyPr>
          <a:lstStyle/>
          <a:p>
            <a:pPr algn="ctr">
              <a:defRPr/>
            </a:pPr>
            <a:r>
              <a:rPr lang="it-IT" sz="2400" dirty="0">
                <a:solidFill>
                  <a:schemeClr val="bg1"/>
                </a:solidFill>
                <a:latin typeface="Comic Sans MS" pitchFamily="66" charset="0"/>
              </a:rPr>
              <a:t>In 1915 Brother Charles</a:t>
            </a:r>
          </a:p>
          <a:p>
            <a:pPr algn="ctr">
              <a:defRPr/>
            </a:pPr>
            <a:r>
              <a:rPr lang="it-IT" sz="2400" dirty="0">
                <a:solidFill>
                  <a:schemeClr val="bg1"/>
                </a:solidFill>
                <a:latin typeface="Comic Sans MS" pitchFamily="66" charset="0"/>
              </a:rPr>
              <a:t>finishes copying the Tuareg – French dictionary: he had reached page 2028!</a:t>
            </a:r>
          </a:p>
          <a:p>
            <a:pPr algn="ctr">
              <a:defRPr/>
            </a:pPr>
            <a:r>
              <a:rPr lang="it-IT" sz="2400" dirty="0">
                <a:solidFill>
                  <a:schemeClr val="bg1"/>
                </a:solidFill>
                <a:latin typeface="Comic Sans MS" pitchFamily="66" charset="0"/>
              </a:rPr>
              <a:t>He still had to copy out the proverbs and poetry.</a:t>
            </a:r>
          </a:p>
          <a:p>
            <a:pPr algn="ctr">
              <a:defRPr/>
            </a:pPr>
            <a:endParaRPr lang="it-IT" sz="2400" dirty="0">
              <a:solidFill>
                <a:schemeClr val="bg1"/>
              </a:solidFill>
              <a:latin typeface="Comic Sans MS" pitchFamily="66" charset="0"/>
            </a:endParaRPr>
          </a:p>
        </p:txBody>
      </p:sp>
      <p:pic>
        <p:nvPicPr>
          <p:cNvPr id="189445" name="Picture 5" descr="48480"/>
          <p:cNvPicPr>
            <a:picLocks noGrp="1" noChangeAspect="1" noChangeArrowheads="1"/>
          </p:cNvPicPr>
          <p:nvPr>
            <p:ph sz="half" idx="1"/>
          </p:nvPr>
        </p:nvPicPr>
        <p:blipFill rotWithShape="1">
          <a:blip r:embed="rId2">
            <a:graysc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6422" t="16836" r="5376" b="17615"/>
          <a:stretch/>
        </p:blipFill>
        <p:spPr>
          <a:xfrm>
            <a:off x="1493295" y="1"/>
            <a:ext cx="9117941" cy="4995139"/>
          </a:xfrm>
          <a:noFill/>
        </p:spPr>
      </p:pic>
    </p:spTree>
    <p:extLst>
      <p:ext uri="{BB962C8B-B14F-4D97-AF65-F5344CB8AC3E}">
        <p14:creationId xmlns:p14="http://schemas.microsoft.com/office/powerpoint/2010/main" val="275414777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189445"/>
                                        </p:tgtEl>
                                        <p:attrNameLst>
                                          <p:attrName>style.visibility</p:attrName>
                                        </p:attrNameLst>
                                      </p:cBhvr>
                                      <p:to>
                                        <p:strVal val="visible"/>
                                      </p:to>
                                    </p:set>
                                    <p:animEffect transition="in" filter="fade">
                                      <p:cBhvr>
                                        <p:cTn id="7" dur="2000"/>
                                        <p:tgtEl>
                                          <p:spTgt spid="189445"/>
                                        </p:tgtEl>
                                      </p:cBhvr>
                                    </p:animEffect>
                                    <p:anim calcmode="lin" valueType="num">
                                      <p:cBhvr>
                                        <p:cTn id="8" dur="2000" fill="hold"/>
                                        <p:tgtEl>
                                          <p:spTgt spid="189445"/>
                                        </p:tgtEl>
                                        <p:attrNameLst>
                                          <p:attrName>ppt_x</p:attrName>
                                        </p:attrNameLst>
                                      </p:cBhvr>
                                      <p:tavLst>
                                        <p:tav tm="0">
                                          <p:val>
                                            <p:strVal val="#ppt_x"/>
                                          </p:val>
                                        </p:tav>
                                        <p:tav tm="100000">
                                          <p:val>
                                            <p:strVal val="#ppt_x"/>
                                          </p:val>
                                        </p:tav>
                                      </p:tavLst>
                                    </p:anim>
                                    <p:anim calcmode="lin" valueType="num">
                                      <p:cBhvr>
                                        <p:cTn id="9" dur="2000" fill="hold"/>
                                        <p:tgtEl>
                                          <p:spTgt spid="18944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189444"/>
                                        </p:tgtEl>
                                        <p:attrNameLst>
                                          <p:attrName>style.visibility</p:attrName>
                                        </p:attrNameLst>
                                      </p:cBhvr>
                                      <p:to>
                                        <p:strVal val="visible"/>
                                      </p:to>
                                    </p:set>
                                    <p:animEffect transition="in" filter="wipe(up)">
                                      <p:cBhvr>
                                        <p:cTn id="13" dur="3000"/>
                                        <p:tgtEl>
                                          <p:spTgt spid="189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0"/>
            <a:ext cx="9036496" cy="1815882"/>
          </a:xfrm>
          <a:prstGeom prst="rect">
            <a:avLst/>
          </a:prstGeom>
        </p:spPr>
        <p:txBody>
          <a:bodyPr wrap="square">
            <a:spAutoFit/>
          </a:bodyPr>
          <a:lstStyle/>
          <a:p>
            <a:pPr algn="ctr">
              <a:defRPr/>
            </a:pPr>
            <a:r>
              <a:rPr lang="it-IT" sz="2800" dirty="0">
                <a:solidFill>
                  <a:schemeClr val="bg1"/>
                </a:solidFill>
                <a:latin typeface="Comic Sans MS" pitchFamily="66" charset="0"/>
              </a:rPr>
              <a:t>But the Sahara was like a tinder box: razzias in the west and rebel groups in the east. </a:t>
            </a:r>
          </a:p>
          <a:p>
            <a:pPr algn="ctr">
              <a:defRPr/>
            </a:pPr>
            <a:r>
              <a:rPr lang="it-IT" sz="2800" dirty="0">
                <a:solidFill>
                  <a:schemeClr val="bg1"/>
                </a:solidFill>
                <a:latin typeface="Comic Sans MS" pitchFamily="66" charset="0"/>
              </a:rPr>
              <a:t>To defend the poor he built a fortress-shop for the community – a casbah, like he had seen in Morocco.</a:t>
            </a:r>
            <a:endParaRPr lang="en-US" sz="2800" dirty="0">
              <a:solidFill>
                <a:schemeClr val="bg1"/>
              </a:solidFill>
              <a:latin typeface="Comic Sans MS" pitchFamily="66" charset="0"/>
            </a:endParaRPr>
          </a:p>
        </p:txBody>
      </p:sp>
      <p:pic>
        <p:nvPicPr>
          <p:cNvPr id="6" name="Picture 7" descr="Bordji"/>
          <p:cNvPicPr>
            <a:picLocks noGrp="1" noChangeAspect="1" noChangeArrowheads="1"/>
          </p:cNvPicPr>
          <p:nvPr>
            <p:ph sz="half" idx="2"/>
          </p:nvPr>
        </p:nvPicPr>
        <p:blipFill rotWithShape="1">
          <a:blip r:embed="rId2">
            <a:graysc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17909"/>
          <a:stretch/>
        </p:blipFill>
        <p:spPr>
          <a:xfrm>
            <a:off x="1519354" y="1797852"/>
            <a:ext cx="9148646" cy="5060148"/>
          </a:xfrm>
          <a:noFill/>
        </p:spPr>
      </p:pic>
    </p:spTree>
    <p:extLst>
      <p:ext uri="{BB962C8B-B14F-4D97-AF65-F5344CB8AC3E}">
        <p14:creationId xmlns:p14="http://schemas.microsoft.com/office/powerpoint/2010/main" val="12237987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2000"/>
                                        <p:tgtEl>
                                          <p:spTgt spid="5">
                                            <p:txEl>
                                              <p:pRg st="1" end="1"/>
                                            </p:txEl>
                                          </p:spTgt>
                                        </p:tgtEl>
                                      </p:cBhvr>
                                    </p:animEffect>
                                  </p:childTnLst>
                                </p:cTn>
                              </p:par>
                            </p:childTnLst>
                          </p:cTn>
                        </p:par>
                        <p:par>
                          <p:cTn id="11" fill="hold">
                            <p:stCondLst>
                              <p:cond delay="20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ppt_x</p:attrName>
                                        </p:attrNameLst>
                                      </p:cBhvr>
                                      <p:tavLst>
                                        <p:tav tm="0">
                                          <p:val>
                                            <p:strVal val="#ppt_x"/>
                                          </p:val>
                                        </p:tav>
                                        <p:tav tm="100000">
                                          <p:val>
                                            <p:strVal val="#ppt_x"/>
                                          </p:val>
                                        </p:tav>
                                      </p:tavLst>
                                    </p:anim>
                                    <p:anim calcmode="lin" valueType="num">
                                      <p:cBhvr>
                                        <p:cTn id="16"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descr="Tam"/>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524000" y="749300"/>
            <a:ext cx="9144000" cy="6108700"/>
          </a:xfrm>
          <a:noFill/>
        </p:spPr>
      </p:pic>
      <p:sp>
        <p:nvSpPr>
          <p:cNvPr id="190474" name="Text Box 10"/>
          <p:cNvSpPr txBox="1">
            <a:spLocks noChangeArrowheads="1"/>
          </p:cNvSpPr>
          <p:nvPr/>
        </p:nvSpPr>
        <p:spPr bwMode="auto">
          <a:xfrm>
            <a:off x="1524000" y="26035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800" dirty="0">
                <a:solidFill>
                  <a:schemeClr val="bg1"/>
                </a:solidFill>
              </a:rPr>
              <a:t>He moves into the little fort in the summer of 1916</a:t>
            </a:r>
            <a:endParaRPr lang="en-US" sz="2800" dirty="0">
              <a:solidFill>
                <a:schemeClr val="bg1"/>
              </a:solidFill>
            </a:endParaRPr>
          </a:p>
        </p:txBody>
      </p:sp>
    </p:spTree>
    <p:extLst>
      <p:ext uri="{BB962C8B-B14F-4D97-AF65-F5344CB8AC3E}">
        <p14:creationId xmlns:p14="http://schemas.microsoft.com/office/powerpoint/2010/main" val="172290345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90468"/>
                                        </p:tgtEl>
                                        <p:attrNameLst>
                                          <p:attrName>style.visibility</p:attrName>
                                        </p:attrNameLst>
                                      </p:cBhvr>
                                      <p:to>
                                        <p:strVal val="visible"/>
                                      </p:to>
                                    </p:set>
                                    <p:animEffect transition="in" filter="box(out)">
                                      <p:cBhvr>
                                        <p:cTn id="7" dur="2000"/>
                                        <p:tgtEl>
                                          <p:spTgt spid="190468"/>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90474"/>
                                        </p:tgtEl>
                                        <p:attrNameLst>
                                          <p:attrName>style.visibility</p:attrName>
                                        </p:attrNameLst>
                                      </p:cBhvr>
                                      <p:to>
                                        <p:strVal val="visible"/>
                                      </p:to>
                                    </p:set>
                                    <p:animEffect transition="in" filter="wipe(left)">
                                      <p:cBhvr>
                                        <p:cTn id="11" dur="2000"/>
                                        <p:tgtEl>
                                          <p:spTgt spid="190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descr="Ultimafoto 1"/>
          <p:cNvPicPr>
            <a:picLocks noGrp="1" noChangeAspect="1" noChangeArrowheads="1"/>
          </p:cNvPicPr>
          <p:nvPr>
            <p:ph idx="1"/>
          </p:nvPr>
        </p:nvPicPr>
        <p:blipFill>
          <a:blip r:embed="rId2">
            <a:lum contrast="18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524001" y="0"/>
            <a:ext cx="2587625" cy="6858000"/>
          </a:xfrm>
          <a:noFill/>
        </p:spPr>
      </p:pic>
      <p:sp>
        <p:nvSpPr>
          <p:cNvPr id="192519" name="Text Box 7"/>
          <p:cNvSpPr txBox="1">
            <a:spLocks noChangeArrowheads="1"/>
          </p:cNvSpPr>
          <p:nvPr/>
        </p:nvSpPr>
        <p:spPr bwMode="auto">
          <a:xfrm>
            <a:off x="5087939" y="333375"/>
            <a:ext cx="468153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endParaRPr lang="it-IT" sz="3200" dirty="0">
              <a:solidFill>
                <a:schemeClr val="bg1"/>
              </a:solidFill>
            </a:endParaRPr>
          </a:p>
          <a:p>
            <a:pPr algn="ctr" eaLnBrk="1" hangingPunct="1"/>
            <a:r>
              <a:rPr lang="it-IT" sz="3200" dirty="0">
                <a:solidFill>
                  <a:schemeClr val="bg1"/>
                </a:solidFill>
              </a:rPr>
              <a:t>On the evening of the 1</a:t>
            </a:r>
            <a:r>
              <a:rPr lang="it-IT" sz="3200" baseline="30000" dirty="0">
                <a:solidFill>
                  <a:schemeClr val="bg1"/>
                </a:solidFill>
              </a:rPr>
              <a:t>st</a:t>
            </a:r>
            <a:r>
              <a:rPr lang="it-IT" sz="3200" dirty="0">
                <a:solidFill>
                  <a:schemeClr val="bg1"/>
                </a:solidFill>
              </a:rPr>
              <a:t> December, a Friday, he was alone and waiting for the post to arrive.</a:t>
            </a:r>
          </a:p>
          <a:p>
            <a:pPr algn="ctr" eaLnBrk="1" hangingPunct="1"/>
            <a:endParaRPr lang="it-IT" sz="3200" dirty="0"/>
          </a:p>
        </p:txBody>
      </p:sp>
    </p:spTree>
    <p:extLst>
      <p:ext uri="{BB962C8B-B14F-4D97-AF65-F5344CB8AC3E}">
        <p14:creationId xmlns:p14="http://schemas.microsoft.com/office/powerpoint/2010/main" val="99642476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barn(outVertical)">
                                      <p:cBhvr>
                                        <p:cTn id="7" dur="2000"/>
                                        <p:tgtEl>
                                          <p:spTgt spid="19251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92519"/>
                                        </p:tgtEl>
                                        <p:attrNameLst>
                                          <p:attrName>style.visibility</p:attrName>
                                        </p:attrNameLst>
                                      </p:cBhvr>
                                      <p:to>
                                        <p:strVal val="visible"/>
                                      </p:to>
                                    </p:set>
                                    <p:animEffect transition="in" filter="wipe(up)">
                                      <p:cBhvr>
                                        <p:cTn id="11" dur="2000"/>
                                        <p:tgtEl>
                                          <p:spTgt spid="192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Luogo"/>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524000" y="0"/>
            <a:ext cx="4637088" cy="6858000"/>
          </a:xfrm>
          <a:noFill/>
        </p:spPr>
      </p:pic>
      <p:sp>
        <p:nvSpPr>
          <p:cNvPr id="287747" name="Text Box 3"/>
          <p:cNvSpPr txBox="1">
            <a:spLocks noChangeArrowheads="1"/>
          </p:cNvSpPr>
          <p:nvPr/>
        </p:nvSpPr>
        <p:spPr bwMode="auto">
          <a:xfrm>
            <a:off x="1774825" y="260351"/>
            <a:ext cx="3024188" cy="1006475"/>
          </a:xfrm>
          <a:prstGeom prst="rect">
            <a:avLst/>
          </a:prstGeom>
          <a:noFill/>
          <a:ln w="9525">
            <a:noFill/>
            <a:miter lim="800000"/>
            <a:headEnd/>
            <a:tailEnd/>
          </a:ln>
          <a:effectLst/>
        </p:spPr>
        <p:txBody>
          <a:bodyPr>
            <a:spAutoFit/>
          </a:bodyPr>
          <a:lstStyle/>
          <a:p>
            <a:pPr algn="ctr">
              <a:defRPr/>
            </a:pPr>
            <a:r>
              <a:rPr lang="it-IT" sz="2000" dirty="0">
                <a:latin typeface="Comic Sans MS" pitchFamily="66" charset="0"/>
              </a:rPr>
              <a:t>The place of his death, showing the bullet hole in the wall facing us.</a:t>
            </a:r>
            <a:endParaRPr lang="en-US" sz="2000" dirty="0">
              <a:latin typeface="Comic Sans MS" pitchFamily="66" charset="0"/>
            </a:endParaRPr>
          </a:p>
        </p:txBody>
      </p:sp>
      <p:sp>
        <p:nvSpPr>
          <p:cNvPr id="287748" name="Text Box 4"/>
          <p:cNvSpPr txBox="1">
            <a:spLocks noChangeArrowheads="1"/>
          </p:cNvSpPr>
          <p:nvPr/>
        </p:nvSpPr>
        <p:spPr bwMode="auto">
          <a:xfrm>
            <a:off x="6456363" y="908721"/>
            <a:ext cx="39243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800" dirty="0">
                <a:solidFill>
                  <a:schemeClr val="bg1"/>
                </a:solidFill>
              </a:rPr>
              <a:t>Hearing a knock at the door he half opened it... But it was not the mail: </a:t>
            </a:r>
          </a:p>
          <a:p>
            <a:pPr algn="ctr" eaLnBrk="1" hangingPunct="1"/>
            <a:r>
              <a:rPr lang="it-IT" sz="2800" dirty="0">
                <a:solidFill>
                  <a:schemeClr val="bg1"/>
                </a:solidFill>
              </a:rPr>
              <a:t>A band of rebel Tuareg seized him and bound him, to take him as a hostage.</a:t>
            </a:r>
          </a:p>
          <a:p>
            <a:pPr algn="ctr" eaLnBrk="1" hangingPunct="1"/>
            <a:r>
              <a:rPr lang="it-IT" sz="2800" dirty="0">
                <a:solidFill>
                  <a:schemeClr val="bg1"/>
                </a:solidFill>
              </a:rPr>
              <a:t>A young boy held him at gun point.</a:t>
            </a:r>
          </a:p>
        </p:txBody>
      </p:sp>
    </p:spTree>
    <p:extLst>
      <p:ext uri="{BB962C8B-B14F-4D97-AF65-F5344CB8AC3E}">
        <p14:creationId xmlns:p14="http://schemas.microsoft.com/office/powerpoint/2010/main" val="1420388442"/>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87746"/>
                                        </p:tgtEl>
                                        <p:attrNameLst>
                                          <p:attrName>style.visibility</p:attrName>
                                        </p:attrNameLst>
                                      </p:cBhvr>
                                      <p:to>
                                        <p:strVal val="visible"/>
                                      </p:to>
                                    </p:set>
                                    <p:animEffect transition="in" filter="box(out)">
                                      <p:cBhvr>
                                        <p:cTn id="7" dur="2000"/>
                                        <p:tgtEl>
                                          <p:spTgt spid="28774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87747"/>
                                        </p:tgtEl>
                                        <p:attrNameLst>
                                          <p:attrName>style.visibility</p:attrName>
                                        </p:attrNameLst>
                                      </p:cBhvr>
                                      <p:to>
                                        <p:strVal val="visible"/>
                                      </p:to>
                                    </p:set>
                                    <p:animEffect transition="in" filter="wipe(up)">
                                      <p:cBhvr>
                                        <p:cTn id="11" dur="1000"/>
                                        <p:tgtEl>
                                          <p:spTgt spid="287747"/>
                                        </p:tgtEl>
                                      </p:cBhvr>
                                    </p:animEffect>
                                  </p:childTnLst>
                                </p:cTn>
                              </p:par>
                            </p:childTnLst>
                          </p:cTn>
                        </p:par>
                        <p:par>
                          <p:cTn id="12" fill="hold" nodeType="afterGroup">
                            <p:stCondLst>
                              <p:cond delay="3000"/>
                            </p:stCondLst>
                            <p:childTnLst>
                              <p:par>
                                <p:cTn id="13" presetID="22" presetClass="entr" presetSubtype="1" fill="hold" grpId="0" nodeType="afterEffect">
                                  <p:stCondLst>
                                    <p:cond delay="900"/>
                                  </p:stCondLst>
                                  <p:childTnLst>
                                    <p:set>
                                      <p:cBhvr>
                                        <p:cTn id="14" dur="1" fill="hold">
                                          <p:stCondLst>
                                            <p:cond delay="0"/>
                                          </p:stCondLst>
                                        </p:cTn>
                                        <p:tgtEl>
                                          <p:spTgt spid="287748"/>
                                        </p:tgtEl>
                                        <p:attrNameLst>
                                          <p:attrName>style.visibility</p:attrName>
                                        </p:attrNameLst>
                                      </p:cBhvr>
                                      <p:to>
                                        <p:strVal val="visible"/>
                                      </p:to>
                                    </p:set>
                                    <p:animEffect transition="in" filter="wipe(up)">
                                      <p:cBhvr>
                                        <p:cTn id="15" dur="2000"/>
                                        <p:tgtEl>
                                          <p:spTgt spid="287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P spid="28774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carovana-1"/>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524001" y="-16784"/>
            <a:ext cx="9143999" cy="6898340"/>
          </a:xfrm>
          <a:noFill/>
        </p:spPr>
      </p:pic>
      <p:sp>
        <p:nvSpPr>
          <p:cNvPr id="2" name="Rectangle 1"/>
          <p:cNvSpPr/>
          <p:nvPr/>
        </p:nvSpPr>
        <p:spPr>
          <a:xfrm>
            <a:off x="1898122" y="188641"/>
            <a:ext cx="8352928" cy="1200329"/>
          </a:xfrm>
          <a:prstGeom prst="rect">
            <a:avLst/>
          </a:prstGeom>
        </p:spPr>
        <p:txBody>
          <a:bodyPr wrap="square">
            <a:spAutoFit/>
          </a:bodyPr>
          <a:lstStyle/>
          <a:p>
            <a:pPr algn="ctr"/>
            <a:r>
              <a:rPr lang="it-IT" sz="2400" dirty="0">
                <a:latin typeface="Comic Sans MS" pitchFamily="66" charset="0"/>
              </a:rPr>
              <a:t>When two men arrived mounted on camels panic ensued. </a:t>
            </a:r>
          </a:p>
          <a:p>
            <a:pPr algn="ctr"/>
            <a:r>
              <a:rPr lang="it-IT" sz="2400" dirty="0">
                <a:latin typeface="Comic Sans MS" pitchFamily="66" charset="0"/>
              </a:rPr>
              <a:t>The boy fired and Br Charles was shot and died on the spot at the door of the fort.</a:t>
            </a:r>
            <a:endParaRPr lang="en-US" sz="2400" dirty="0">
              <a:latin typeface="Comic Sans MS" pitchFamily="66" charset="0"/>
            </a:endParaRPr>
          </a:p>
        </p:txBody>
      </p:sp>
    </p:spTree>
    <p:extLst>
      <p:ext uri="{BB962C8B-B14F-4D97-AF65-F5344CB8AC3E}">
        <p14:creationId xmlns:p14="http://schemas.microsoft.com/office/powerpoint/2010/main" val="1471223515"/>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5588"/>
                                        </p:tgtEl>
                                        <p:attrNameLst>
                                          <p:attrName>style.visibility</p:attrName>
                                        </p:attrNameLst>
                                      </p:cBhvr>
                                      <p:to>
                                        <p:strVal val="visible"/>
                                      </p:to>
                                    </p:set>
                                    <p:animEffect transition="in" filter="fade">
                                      <p:cBhvr>
                                        <p:cTn id="7" dur="2000"/>
                                        <p:tgtEl>
                                          <p:spTgt spid="19558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2000"/>
                                        <p:tgtEl>
                                          <p:spTgt spid="2">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4" name="Text Box 10"/>
          <p:cNvSpPr txBox="1">
            <a:spLocks noChangeArrowheads="1"/>
          </p:cNvSpPr>
          <p:nvPr/>
        </p:nvSpPr>
        <p:spPr bwMode="auto">
          <a:xfrm>
            <a:off x="6528048" y="692697"/>
            <a:ext cx="3888432" cy="4524315"/>
          </a:xfrm>
          <a:prstGeom prst="rect">
            <a:avLst/>
          </a:prstGeom>
          <a:noFill/>
          <a:ln w="9525">
            <a:noFill/>
            <a:miter lim="800000"/>
            <a:headEnd/>
            <a:tailEnd/>
          </a:ln>
          <a:effectLst/>
        </p:spPr>
        <p:txBody>
          <a:bodyPr wrap="square">
            <a:spAutoFit/>
          </a:bodyPr>
          <a:lstStyle/>
          <a:p>
            <a:pPr algn="ctr">
              <a:defRPr/>
            </a:pPr>
            <a:r>
              <a:rPr lang="it-IT" sz="3200" dirty="0">
                <a:solidFill>
                  <a:srgbClr val="FF0000"/>
                </a:solidFill>
                <a:latin typeface="Comic Sans MS" pitchFamily="66" charset="0"/>
              </a:rPr>
              <a:t>He had written several letters. These were found already stamped, on the 21st December 1916 when the pillaged fort was discovered. </a:t>
            </a:r>
            <a:endParaRPr lang="en-US" sz="3200" dirty="0">
              <a:solidFill>
                <a:srgbClr val="FF0000"/>
              </a:solidFill>
              <a:latin typeface="Comic Sans MS" pitchFamily="66" charset="0"/>
            </a:endParaRPr>
          </a:p>
        </p:txBody>
      </p:sp>
      <p:pic>
        <p:nvPicPr>
          <p:cNvPr id="3074" name="Picture 2" descr="C:\Users\LittleSisters\Pictures\Charles\french dvd pics\HACKNEY - ch2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6388"/>
            <a:ext cx="4434735" cy="689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94245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2000"/>
                                        <p:tgtEl>
                                          <p:spTgt spid="307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95594"/>
                                        </p:tgtEl>
                                        <p:attrNameLst>
                                          <p:attrName>style.visibility</p:attrName>
                                        </p:attrNameLst>
                                      </p:cBhvr>
                                      <p:to>
                                        <p:strVal val="visible"/>
                                      </p:to>
                                    </p:set>
                                    <p:animEffect transition="in" filter="wipe(up)">
                                      <p:cBhvr>
                                        <p:cTn id="11" dur="2000"/>
                                        <p:tgtEl>
                                          <p:spTgt spid="195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ittleSisters\Pictures\Charles\french dvd pics\HACKNEY - ch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4073" y="494281"/>
            <a:ext cx="3302421" cy="44663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91544" y="711538"/>
            <a:ext cx="4104456" cy="4524315"/>
          </a:xfrm>
          <a:prstGeom prst="rect">
            <a:avLst/>
          </a:prstGeom>
        </p:spPr>
        <p:txBody>
          <a:bodyPr wrap="square">
            <a:spAutoFit/>
          </a:bodyPr>
          <a:lstStyle/>
          <a:p>
            <a:pPr lvl="0" algn="ctr"/>
            <a:r>
              <a:rPr lang="en-GB" sz="3200" dirty="0">
                <a:solidFill>
                  <a:srgbClr val="FF0000"/>
                </a:solidFill>
                <a:latin typeface="Comic Sans MS" pitchFamily="66" charset="0"/>
              </a:rPr>
              <a:t>One was to his cousin Marie.</a:t>
            </a:r>
          </a:p>
          <a:p>
            <a:pPr lvl="0" algn="ctr"/>
            <a:r>
              <a:rPr lang="it-IT" sz="3200" dirty="0">
                <a:solidFill>
                  <a:srgbClr val="FF0000"/>
                </a:solidFill>
                <a:latin typeface="Comic Sans MS" pitchFamily="66" charset="0"/>
              </a:rPr>
              <a:t>Brother Charles had written:</a:t>
            </a:r>
          </a:p>
          <a:p>
            <a:pPr lvl="0" algn="ctr"/>
            <a:endParaRPr lang="it-IT" sz="3200" i="1" dirty="0">
              <a:solidFill>
                <a:srgbClr val="FF0000"/>
              </a:solidFill>
              <a:latin typeface="Comic Sans MS" pitchFamily="66" charset="0"/>
            </a:endParaRPr>
          </a:p>
          <a:p>
            <a:pPr lvl="0" algn="ctr"/>
            <a:r>
              <a:rPr lang="it-IT" sz="3200" i="1" dirty="0">
                <a:solidFill>
                  <a:srgbClr val="FF0000"/>
                </a:solidFill>
                <a:latin typeface="Comic Sans MS" pitchFamily="66" charset="0"/>
              </a:rPr>
              <a:t>‘I know that God will welcome into Heaven all who are good and honest...’</a:t>
            </a:r>
            <a:endParaRPr lang="en-US" sz="3200" dirty="0">
              <a:solidFill>
                <a:srgbClr val="FF0000"/>
              </a:solidFill>
              <a:latin typeface="Comic Sans MS" pitchFamily="66" charset="0"/>
            </a:endParaRPr>
          </a:p>
        </p:txBody>
      </p:sp>
    </p:spTree>
    <p:extLst>
      <p:ext uri="{BB962C8B-B14F-4D97-AF65-F5344CB8AC3E}">
        <p14:creationId xmlns:p14="http://schemas.microsoft.com/office/powerpoint/2010/main" val="243268873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6" name="Picture 4" descr="LSJ Algeria Prostration"/>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20398" r="23685" b="8200"/>
          <a:stretch>
            <a:fillRect/>
          </a:stretch>
        </p:blipFill>
        <p:spPr>
          <a:xfrm>
            <a:off x="1578006" y="1519936"/>
            <a:ext cx="5328592" cy="5338064"/>
          </a:xfrm>
          <a:noFill/>
        </p:spPr>
      </p:pic>
      <p:sp>
        <p:nvSpPr>
          <p:cNvPr id="90115" name="Text Box 7"/>
          <p:cNvSpPr txBox="1">
            <a:spLocks noChangeArrowheads="1"/>
          </p:cNvSpPr>
          <p:nvPr/>
        </p:nvSpPr>
        <p:spPr bwMode="auto">
          <a:xfrm>
            <a:off x="5499100" y="8366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endParaRPr lang="en-US"/>
          </a:p>
        </p:txBody>
      </p:sp>
      <p:sp>
        <p:nvSpPr>
          <p:cNvPr id="279565" name="Text Box 13"/>
          <p:cNvSpPr txBox="1">
            <a:spLocks noChangeArrowheads="1"/>
          </p:cNvSpPr>
          <p:nvPr/>
        </p:nvSpPr>
        <p:spPr bwMode="auto">
          <a:xfrm>
            <a:off x="1524000" y="35956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it-IT" sz="2800" dirty="0">
                <a:solidFill>
                  <a:schemeClr val="bg1"/>
                </a:solidFill>
              </a:rPr>
              <a:t>Moussa, the Touareg Chief, in his letter of condolence to the family of Brother Charles wrote : </a:t>
            </a:r>
            <a:endParaRPr lang="it-IT" sz="2800" i="1" dirty="0">
              <a:solidFill>
                <a:schemeClr val="bg1"/>
              </a:solidFill>
            </a:endParaRPr>
          </a:p>
        </p:txBody>
      </p:sp>
      <p:sp>
        <p:nvSpPr>
          <p:cNvPr id="2" name="Rectangle 1"/>
          <p:cNvSpPr/>
          <p:nvPr/>
        </p:nvSpPr>
        <p:spPr>
          <a:xfrm>
            <a:off x="6888088" y="2564904"/>
            <a:ext cx="3384376" cy="3539430"/>
          </a:xfrm>
          <a:prstGeom prst="rect">
            <a:avLst/>
          </a:prstGeom>
        </p:spPr>
        <p:txBody>
          <a:bodyPr wrap="square">
            <a:spAutoFit/>
          </a:bodyPr>
          <a:lstStyle/>
          <a:p>
            <a:pPr algn="ctr"/>
            <a:r>
              <a:rPr lang="it-IT" sz="3200" i="1" dirty="0">
                <a:solidFill>
                  <a:schemeClr val="bg1"/>
                </a:solidFill>
              </a:rPr>
              <a:t>‘Charles…did not die only for you, he also died for us all. May God have mercy on him and may we meet in Paradise.</a:t>
            </a:r>
            <a:r>
              <a:rPr lang="it-IT" sz="3200" dirty="0">
                <a:solidFill>
                  <a:schemeClr val="bg1"/>
                </a:solidFill>
              </a:rPr>
              <a:t> ‘</a:t>
            </a:r>
            <a:endParaRPr lang="en-US" sz="3200" dirty="0">
              <a:solidFill>
                <a:schemeClr val="bg1"/>
              </a:solidFill>
            </a:endParaRPr>
          </a:p>
        </p:txBody>
      </p:sp>
    </p:spTree>
    <p:extLst>
      <p:ext uri="{BB962C8B-B14F-4D97-AF65-F5344CB8AC3E}">
        <p14:creationId xmlns:p14="http://schemas.microsoft.com/office/powerpoint/2010/main" val="56989767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box(out)">
                                      <p:cBhvr>
                                        <p:cTn id="7" dur="2000"/>
                                        <p:tgtEl>
                                          <p:spTgt spid="27955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79565"/>
                                        </p:tgtEl>
                                        <p:attrNameLst>
                                          <p:attrName>style.visibility</p:attrName>
                                        </p:attrNameLst>
                                      </p:cBhvr>
                                      <p:to>
                                        <p:strVal val="visible"/>
                                      </p:to>
                                    </p:set>
                                    <p:animEffect transition="in" filter="wipe(up)">
                                      <p:cBhvr>
                                        <p:cTn id="11" dur="2000"/>
                                        <p:tgtEl>
                                          <p:spTgt spid="27956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asanatale"/>
          <p:cNvPicPr>
            <a:picLocks noGrp="1" noChangeAspect="1" noChangeArrowheads="1"/>
          </p:cNvPicPr>
          <p:nvPr>
            <p:ph idx="1"/>
          </p:nvPr>
        </p:nvPicPr>
        <p:blipFill rotWithShape="1">
          <a:blip r:embed="rId2">
            <a:lum bright="12000" contrast="6000"/>
            <a:extLst>
              <a:ext uri="{28A0092B-C50C-407E-A947-70E740481C1C}">
                <a14:useLocalDpi xmlns:a14="http://schemas.microsoft.com/office/drawing/2010/main" val="0"/>
              </a:ext>
            </a:extLst>
          </a:blip>
          <a:srcRect t="5500"/>
          <a:stretch/>
        </p:blipFill>
        <p:spPr>
          <a:xfrm>
            <a:off x="2343150" y="530942"/>
            <a:ext cx="7507288" cy="5068170"/>
          </a:xfrm>
        </p:spPr>
      </p:pic>
      <p:sp>
        <p:nvSpPr>
          <p:cNvPr id="8199" name="Text Box 7"/>
          <p:cNvSpPr txBox="1">
            <a:spLocks noChangeArrowheads="1"/>
          </p:cNvSpPr>
          <p:nvPr/>
        </p:nvSpPr>
        <p:spPr bwMode="auto">
          <a:xfrm>
            <a:off x="1530350" y="5549900"/>
            <a:ext cx="9144000" cy="123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a:lnSpc>
                <a:spcPct val="140000"/>
              </a:lnSpc>
              <a:spcBef>
                <a:spcPct val="50000"/>
              </a:spcBef>
            </a:pPr>
            <a:r>
              <a:rPr lang="en-GB" sz="2800" dirty="0">
                <a:solidFill>
                  <a:schemeClr val="bg1"/>
                </a:solidFill>
              </a:rPr>
              <a:t>Charles de </a:t>
            </a:r>
            <a:r>
              <a:rPr lang="en-GB" sz="2800" dirty="0" err="1">
                <a:solidFill>
                  <a:schemeClr val="bg1"/>
                </a:solidFill>
              </a:rPr>
              <a:t>Foucauld</a:t>
            </a:r>
            <a:r>
              <a:rPr lang="en-GB" sz="2800" dirty="0">
                <a:solidFill>
                  <a:schemeClr val="bg1"/>
                </a:solidFill>
              </a:rPr>
              <a:t> was born in Strasbourg in Alsace on the 15th September 1858</a:t>
            </a:r>
            <a:endParaRPr lang="en-US" sz="2800" dirty="0">
              <a:solidFill>
                <a:schemeClr val="bg1"/>
              </a:solidFill>
            </a:endParaRPr>
          </a:p>
        </p:txBody>
      </p:sp>
    </p:spTree>
    <p:extLst>
      <p:ext uri="{BB962C8B-B14F-4D97-AF65-F5344CB8AC3E}">
        <p14:creationId xmlns:p14="http://schemas.microsoft.com/office/powerpoint/2010/main" val="58637396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out)">
                                      <p:cBhvr>
                                        <p:cTn id="7" dur="2000"/>
                                        <p:tgtEl>
                                          <p:spTgt spid="819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wipe(up)">
                                      <p:cBhvr>
                                        <p:cTn id="11" dur="20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11" name="Picture 7" descr="6a"/>
          <p:cNvPicPr>
            <a:picLocks noGrp="1" noChangeAspect="1" noChangeArrowheads="1"/>
          </p:cNvPicPr>
          <p:nvPr>
            <p:ph sz="quarter" idx="2"/>
          </p:nvPr>
        </p:nvPicPr>
        <p:blipFill>
          <a:blip r:embed="rId2">
            <a:lum bright="6000"/>
            <a:extLst>
              <a:ext uri="{28A0092B-C50C-407E-A947-70E740481C1C}">
                <a14:useLocalDpi xmlns:a14="http://schemas.microsoft.com/office/drawing/2010/main" val="0"/>
              </a:ext>
            </a:extLst>
          </a:blip>
          <a:srcRect l="15265" t="2756" r="17213" b="40735"/>
          <a:stretch>
            <a:fillRect/>
          </a:stretch>
        </p:blipFill>
        <p:spPr>
          <a:xfrm>
            <a:off x="1703388" y="188913"/>
            <a:ext cx="1503362" cy="1852612"/>
          </a:xfrm>
          <a:noFill/>
        </p:spPr>
      </p:pic>
      <p:pic>
        <p:nvPicPr>
          <p:cNvPr id="277514" name="Picture 10" descr="9"/>
          <p:cNvPicPr>
            <a:picLocks noGrp="1" noChangeAspect="1" noChangeArrowheads="1"/>
          </p:cNvPicPr>
          <p:nvPr>
            <p:ph sz="quarter" idx="3"/>
          </p:nvPr>
        </p:nvPicPr>
        <p:blipFill>
          <a:blip r:embed="rId3">
            <a:lum bright="-18000"/>
            <a:extLst>
              <a:ext uri="{28A0092B-C50C-407E-A947-70E740481C1C}">
                <a14:useLocalDpi xmlns:a14="http://schemas.microsoft.com/office/drawing/2010/main" val="0"/>
              </a:ext>
            </a:extLst>
          </a:blip>
          <a:srcRect r="7065" b="25897"/>
          <a:stretch>
            <a:fillRect/>
          </a:stretch>
        </p:blipFill>
        <p:spPr>
          <a:xfrm>
            <a:off x="4151313" y="260351"/>
            <a:ext cx="1517650" cy="1844675"/>
          </a:xfrm>
          <a:noFill/>
        </p:spPr>
      </p:pic>
      <p:pic>
        <p:nvPicPr>
          <p:cNvPr id="277517" name="Picture 13" descr="CdF"/>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22758" t="8398" r="23367" b="36636"/>
          <a:stretch>
            <a:fillRect/>
          </a:stretch>
        </p:blipFill>
        <p:spPr>
          <a:xfrm>
            <a:off x="6600825" y="260351"/>
            <a:ext cx="1436688" cy="2016125"/>
          </a:xfrm>
          <a:noFill/>
        </p:spPr>
      </p:pic>
      <p:pic>
        <p:nvPicPr>
          <p:cNvPr id="277520" name="Picture 16" descr="12"/>
          <p:cNvPicPr>
            <a:picLocks noChangeAspect="1" noChangeArrowheads="1"/>
          </p:cNvPicPr>
          <p:nvPr/>
        </p:nvPicPr>
        <p:blipFill>
          <a:blip r:embed="rId5">
            <a:extLst>
              <a:ext uri="{28A0092B-C50C-407E-A947-70E740481C1C}">
                <a14:useLocalDpi xmlns:a14="http://schemas.microsoft.com/office/drawing/2010/main" val="0"/>
              </a:ext>
            </a:extLst>
          </a:blip>
          <a:srcRect l="11198" t="5319" r="16481" b="28471"/>
          <a:stretch>
            <a:fillRect/>
          </a:stretch>
        </p:blipFill>
        <p:spPr bwMode="auto">
          <a:xfrm>
            <a:off x="8832851" y="260350"/>
            <a:ext cx="15716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521" name="Picture 17" descr="prete1"/>
          <p:cNvPicPr>
            <a:picLocks noChangeAspect="1" noChangeArrowheads="1"/>
          </p:cNvPicPr>
          <p:nvPr/>
        </p:nvPicPr>
        <p:blipFill>
          <a:blip r:embed="rId6">
            <a:lum bright="12000" contrast="-14000"/>
            <a:extLst>
              <a:ext uri="{28A0092B-C50C-407E-A947-70E740481C1C}">
                <a14:useLocalDpi xmlns:a14="http://schemas.microsoft.com/office/drawing/2010/main" val="0"/>
              </a:ext>
            </a:extLst>
          </a:blip>
          <a:srcRect l="42802" r="23813" b="75294"/>
          <a:stretch>
            <a:fillRect/>
          </a:stretch>
        </p:blipFill>
        <p:spPr bwMode="auto">
          <a:xfrm>
            <a:off x="1774826" y="2205039"/>
            <a:ext cx="17573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522" name="Picture 18" descr="BeniAbb"/>
          <p:cNvPicPr>
            <a:picLocks noChangeAspect="1" noChangeArrowheads="1"/>
          </p:cNvPicPr>
          <p:nvPr/>
        </p:nvPicPr>
        <p:blipFill>
          <a:blip r:embed="rId7">
            <a:lum bright="12000"/>
            <a:extLst>
              <a:ext uri="{28A0092B-C50C-407E-A947-70E740481C1C}">
                <a14:useLocalDpi xmlns:a14="http://schemas.microsoft.com/office/drawing/2010/main" val="0"/>
              </a:ext>
            </a:extLst>
          </a:blip>
          <a:srcRect l="24831" r="18451" b="58395"/>
          <a:stretch>
            <a:fillRect/>
          </a:stretch>
        </p:blipFill>
        <p:spPr bwMode="auto">
          <a:xfrm>
            <a:off x="1774825" y="4365626"/>
            <a:ext cx="20574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523" name="Picture 19" descr="Tam"/>
          <p:cNvPicPr>
            <a:picLocks noChangeAspect="1" noChangeArrowheads="1"/>
          </p:cNvPicPr>
          <p:nvPr/>
        </p:nvPicPr>
        <p:blipFill>
          <a:blip r:embed="rId8">
            <a:extLst>
              <a:ext uri="{28A0092B-C50C-407E-A947-70E740481C1C}">
                <a14:useLocalDpi xmlns:a14="http://schemas.microsoft.com/office/drawing/2010/main" val="0"/>
              </a:ext>
            </a:extLst>
          </a:blip>
          <a:srcRect l="35840" t="5597" r="28294" b="74225"/>
          <a:stretch>
            <a:fillRect/>
          </a:stretch>
        </p:blipFill>
        <p:spPr bwMode="auto">
          <a:xfrm>
            <a:off x="4656139" y="4149726"/>
            <a:ext cx="250983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524" name="Picture 20" descr="Ultima"/>
          <p:cNvPicPr>
            <a:picLocks noChangeAspect="1" noChangeArrowheads="1"/>
          </p:cNvPicPr>
          <p:nvPr/>
        </p:nvPicPr>
        <p:blipFill>
          <a:blip r:embed="rId9">
            <a:extLst>
              <a:ext uri="{28A0092B-C50C-407E-A947-70E740481C1C}">
                <a14:useLocalDpi xmlns:a14="http://schemas.microsoft.com/office/drawing/2010/main" val="0"/>
              </a:ext>
            </a:extLst>
          </a:blip>
          <a:srcRect t="1613" r="6369" b="20351"/>
          <a:stretch>
            <a:fillRect/>
          </a:stretch>
        </p:blipFill>
        <p:spPr bwMode="auto">
          <a:xfrm>
            <a:off x="7824788" y="3573463"/>
            <a:ext cx="266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7525" name="Rectangle 21"/>
          <p:cNvSpPr>
            <a:spLocks noChangeArrowheads="1"/>
          </p:cNvSpPr>
          <p:nvPr/>
        </p:nvSpPr>
        <p:spPr bwMode="auto">
          <a:xfrm>
            <a:off x="3647728" y="2373135"/>
            <a:ext cx="6778280" cy="1200329"/>
          </a:xfrm>
          <a:prstGeom prst="rect">
            <a:avLst/>
          </a:prstGeom>
          <a:noFill/>
          <a:ln w="9525">
            <a:noFill/>
            <a:miter lim="800000"/>
            <a:headEnd/>
            <a:tailEnd/>
          </a:ln>
          <a:effectLst/>
        </p:spPr>
        <p:txBody>
          <a:bodyPr wrap="square">
            <a:spAutoFit/>
          </a:bodyPr>
          <a:lstStyle/>
          <a:p>
            <a:pPr algn="ctr">
              <a:defRPr/>
            </a:pPr>
            <a:r>
              <a:rPr lang="it-IT" sz="3600" dirty="0">
                <a:solidFill>
                  <a:schemeClr val="bg1"/>
                </a:solidFill>
                <a:latin typeface="Comic Sans MS" pitchFamily="66" charset="0"/>
              </a:rPr>
              <a:t>Charles’ story was a continuous journey towards true Life</a:t>
            </a:r>
            <a:endParaRPr lang="en-US" sz="3600" dirty="0">
              <a:solidFill>
                <a:schemeClr val="bg1"/>
              </a:solidFill>
              <a:latin typeface="Comic Sans MS" pitchFamily="66" charset="0"/>
            </a:endParaRPr>
          </a:p>
        </p:txBody>
      </p:sp>
    </p:spTree>
    <p:extLst>
      <p:ext uri="{BB962C8B-B14F-4D97-AF65-F5344CB8AC3E}">
        <p14:creationId xmlns:p14="http://schemas.microsoft.com/office/powerpoint/2010/main" val="345408730"/>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withEffect">
                                  <p:stCondLst>
                                    <p:cond delay="0"/>
                                  </p:stCondLst>
                                  <p:childTnLst>
                                    <p:set>
                                      <p:cBhvr>
                                        <p:cTn id="6" dur="1" fill="hold">
                                          <p:stCondLst>
                                            <p:cond delay="0"/>
                                          </p:stCondLst>
                                        </p:cTn>
                                        <p:tgtEl>
                                          <p:spTgt spid="277511"/>
                                        </p:tgtEl>
                                        <p:attrNameLst>
                                          <p:attrName>style.visibility</p:attrName>
                                        </p:attrNameLst>
                                      </p:cBhvr>
                                      <p:to>
                                        <p:strVal val="visible"/>
                                      </p:to>
                                    </p:set>
                                    <p:anim calcmode="lin" valueType="num">
                                      <p:cBhvr additive="base">
                                        <p:cTn id="7" dur="1000" fill="hold"/>
                                        <p:tgtEl>
                                          <p:spTgt spid="277511"/>
                                        </p:tgtEl>
                                        <p:attrNameLst>
                                          <p:attrName>ppt_x</p:attrName>
                                        </p:attrNameLst>
                                      </p:cBhvr>
                                      <p:tavLst>
                                        <p:tav tm="0">
                                          <p:val>
                                            <p:strVal val="0-#ppt_w/2"/>
                                          </p:val>
                                        </p:tav>
                                        <p:tav tm="100000">
                                          <p:val>
                                            <p:strVal val="#ppt_x"/>
                                          </p:val>
                                        </p:tav>
                                      </p:tavLst>
                                    </p:anim>
                                    <p:anim calcmode="lin" valueType="num">
                                      <p:cBhvr additive="base">
                                        <p:cTn id="8" dur="1000" fill="hold"/>
                                        <p:tgtEl>
                                          <p:spTgt spid="27751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nodeType="afterEffect">
                                  <p:stCondLst>
                                    <p:cond delay="1000"/>
                                  </p:stCondLst>
                                  <p:childTnLst>
                                    <p:set>
                                      <p:cBhvr>
                                        <p:cTn id="11" dur="1" fill="hold">
                                          <p:stCondLst>
                                            <p:cond delay="0"/>
                                          </p:stCondLst>
                                        </p:cTn>
                                        <p:tgtEl>
                                          <p:spTgt spid="277514"/>
                                        </p:tgtEl>
                                        <p:attrNameLst>
                                          <p:attrName>style.visibility</p:attrName>
                                        </p:attrNameLst>
                                      </p:cBhvr>
                                      <p:to>
                                        <p:strVal val="visible"/>
                                      </p:to>
                                    </p:set>
                                    <p:anim calcmode="lin" valueType="num">
                                      <p:cBhvr additive="base">
                                        <p:cTn id="12" dur="1000" fill="hold"/>
                                        <p:tgtEl>
                                          <p:spTgt spid="277514"/>
                                        </p:tgtEl>
                                        <p:attrNameLst>
                                          <p:attrName>ppt_x</p:attrName>
                                        </p:attrNameLst>
                                      </p:cBhvr>
                                      <p:tavLst>
                                        <p:tav tm="0">
                                          <p:val>
                                            <p:strVal val="#ppt_x"/>
                                          </p:val>
                                        </p:tav>
                                        <p:tav tm="100000">
                                          <p:val>
                                            <p:strVal val="#ppt_x"/>
                                          </p:val>
                                        </p:tav>
                                      </p:tavLst>
                                    </p:anim>
                                    <p:anim calcmode="lin" valueType="num">
                                      <p:cBhvr additive="base">
                                        <p:cTn id="13" dur="1000" fill="hold"/>
                                        <p:tgtEl>
                                          <p:spTgt spid="27751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1" fill="hold" nodeType="afterEffect">
                                  <p:stCondLst>
                                    <p:cond delay="1000"/>
                                  </p:stCondLst>
                                  <p:childTnLst>
                                    <p:set>
                                      <p:cBhvr>
                                        <p:cTn id="16" dur="1" fill="hold">
                                          <p:stCondLst>
                                            <p:cond delay="0"/>
                                          </p:stCondLst>
                                        </p:cTn>
                                        <p:tgtEl>
                                          <p:spTgt spid="277517"/>
                                        </p:tgtEl>
                                        <p:attrNameLst>
                                          <p:attrName>style.visibility</p:attrName>
                                        </p:attrNameLst>
                                      </p:cBhvr>
                                      <p:to>
                                        <p:strVal val="visible"/>
                                      </p:to>
                                    </p:set>
                                    <p:anim calcmode="lin" valueType="num">
                                      <p:cBhvr additive="base">
                                        <p:cTn id="17" dur="1000" fill="hold"/>
                                        <p:tgtEl>
                                          <p:spTgt spid="277517"/>
                                        </p:tgtEl>
                                        <p:attrNameLst>
                                          <p:attrName>ppt_x</p:attrName>
                                        </p:attrNameLst>
                                      </p:cBhvr>
                                      <p:tavLst>
                                        <p:tav tm="0">
                                          <p:val>
                                            <p:strVal val="#ppt_x"/>
                                          </p:val>
                                        </p:tav>
                                        <p:tav tm="100000">
                                          <p:val>
                                            <p:strVal val="#ppt_x"/>
                                          </p:val>
                                        </p:tav>
                                      </p:tavLst>
                                    </p:anim>
                                    <p:anim calcmode="lin" valueType="num">
                                      <p:cBhvr additive="base">
                                        <p:cTn id="18" dur="1000" fill="hold"/>
                                        <p:tgtEl>
                                          <p:spTgt spid="27751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5000"/>
                            </p:stCondLst>
                            <p:childTnLst>
                              <p:par>
                                <p:cTn id="20" presetID="2" presetClass="entr" presetSubtype="3" fill="hold" nodeType="afterEffect">
                                  <p:stCondLst>
                                    <p:cond delay="1000"/>
                                  </p:stCondLst>
                                  <p:childTnLst>
                                    <p:set>
                                      <p:cBhvr>
                                        <p:cTn id="21" dur="1" fill="hold">
                                          <p:stCondLst>
                                            <p:cond delay="0"/>
                                          </p:stCondLst>
                                        </p:cTn>
                                        <p:tgtEl>
                                          <p:spTgt spid="277520"/>
                                        </p:tgtEl>
                                        <p:attrNameLst>
                                          <p:attrName>style.visibility</p:attrName>
                                        </p:attrNameLst>
                                      </p:cBhvr>
                                      <p:to>
                                        <p:strVal val="visible"/>
                                      </p:to>
                                    </p:set>
                                    <p:anim calcmode="lin" valueType="num">
                                      <p:cBhvr additive="base">
                                        <p:cTn id="22" dur="1000" fill="hold"/>
                                        <p:tgtEl>
                                          <p:spTgt spid="277520"/>
                                        </p:tgtEl>
                                        <p:attrNameLst>
                                          <p:attrName>ppt_x</p:attrName>
                                        </p:attrNameLst>
                                      </p:cBhvr>
                                      <p:tavLst>
                                        <p:tav tm="0">
                                          <p:val>
                                            <p:strVal val="1+#ppt_w/2"/>
                                          </p:val>
                                        </p:tav>
                                        <p:tav tm="100000">
                                          <p:val>
                                            <p:strVal val="#ppt_x"/>
                                          </p:val>
                                        </p:tav>
                                      </p:tavLst>
                                    </p:anim>
                                    <p:anim calcmode="lin" valueType="num">
                                      <p:cBhvr additive="base">
                                        <p:cTn id="23" dur="1000" fill="hold"/>
                                        <p:tgtEl>
                                          <p:spTgt spid="277520"/>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7000"/>
                            </p:stCondLst>
                            <p:childTnLst>
                              <p:par>
                                <p:cTn id="25" presetID="2" presetClass="entr" presetSubtype="8" fill="hold" nodeType="afterEffect">
                                  <p:stCondLst>
                                    <p:cond delay="1000"/>
                                  </p:stCondLst>
                                  <p:childTnLst>
                                    <p:set>
                                      <p:cBhvr>
                                        <p:cTn id="26" dur="1" fill="hold">
                                          <p:stCondLst>
                                            <p:cond delay="0"/>
                                          </p:stCondLst>
                                        </p:cTn>
                                        <p:tgtEl>
                                          <p:spTgt spid="277521"/>
                                        </p:tgtEl>
                                        <p:attrNameLst>
                                          <p:attrName>style.visibility</p:attrName>
                                        </p:attrNameLst>
                                      </p:cBhvr>
                                      <p:to>
                                        <p:strVal val="visible"/>
                                      </p:to>
                                    </p:set>
                                    <p:anim calcmode="lin" valueType="num">
                                      <p:cBhvr additive="base">
                                        <p:cTn id="27" dur="1000" fill="hold"/>
                                        <p:tgtEl>
                                          <p:spTgt spid="277521"/>
                                        </p:tgtEl>
                                        <p:attrNameLst>
                                          <p:attrName>ppt_x</p:attrName>
                                        </p:attrNameLst>
                                      </p:cBhvr>
                                      <p:tavLst>
                                        <p:tav tm="0">
                                          <p:val>
                                            <p:strVal val="0-#ppt_w/2"/>
                                          </p:val>
                                        </p:tav>
                                        <p:tav tm="100000">
                                          <p:val>
                                            <p:strVal val="#ppt_x"/>
                                          </p:val>
                                        </p:tav>
                                      </p:tavLst>
                                    </p:anim>
                                    <p:anim calcmode="lin" valueType="num">
                                      <p:cBhvr additive="base">
                                        <p:cTn id="28" dur="1000" fill="hold"/>
                                        <p:tgtEl>
                                          <p:spTgt spid="27752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9000"/>
                            </p:stCondLst>
                            <p:childTnLst>
                              <p:par>
                                <p:cTn id="30" presetID="2" presetClass="entr" presetSubtype="12" fill="hold" nodeType="afterEffect">
                                  <p:stCondLst>
                                    <p:cond delay="1000"/>
                                  </p:stCondLst>
                                  <p:childTnLst>
                                    <p:set>
                                      <p:cBhvr>
                                        <p:cTn id="31" dur="1" fill="hold">
                                          <p:stCondLst>
                                            <p:cond delay="0"/>
                                          </p:stCondLst>
                                        </p:cTn>
                                        <p:tgtEl>
                                          <p:spTgt spid="277522"/>
                                        </p:tgtEl>
                                        <p:attrNameLst>
                                          <p:attrName>style.visibility</p:attrName>
                                        </p:attrNameLst>
                                      </p:cBhvr>
                                      <p:to>
                                        <p:strVal val="visible"/>
                                      </p:to>
                                    </p:set>
                                    <p:anim calcmode="lin" valueType="num">
                                      <p:cBhvr additive="base">
                                        <p:cTn id="32" dur="1000" fill="hold"/>
                                        <p:tgtEl>
                                          <p:spTgt spid="277522"/>
                                        </p:tgtEl>
                                        <p:attrNameLst>
                                          <p:attrName>ppt_x</p:attrName>
                                        </p:attrNameLst>
                                      </p:cBhvr>
                                      <p:tavLst>
                                        <p:tav tm="0">
                                          <p:val>
                                            <p:strVal val="0-#ppt_w/2"/>
                                          </p:val>
                                        </p:tav>
                                        <p:tav tm="100000">
                                          <p:val>
                                            <p:strVal val="#ppt_x"/>
                                          </p:val>
                                        </p:tav>
                                      </p:tavLst>
                                    </p:anim>
                                    <p:anim calcmode="lin" valueType="num">
                                      <p:cBhvr additive="base">
                                        <p:cTn id="33" dur="1000" fill="hold"/>
                                        <p:tgtEl>
                                          <p:spTgt spid="27752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1000"/>
                            </p:stCondLst>
                            <p:childTnLst>
                              <p:par>
                                <p:cTn id="35" presetID="2" presetClass="entr" presetSubtype="4" fill="hold" nodeType="afterEffect">
                                  <p:stCondLst>
                                    <p:cond delay="1000"/>
                                  </p:stCondLst>
                                  <p:childTnLst>
                                    <p:set>
                                      <p:cBhvr>
                                        <p:cTn id="36" dur="1" fill="hold">
                                          <p:stCondLst>
                                            <p:cond delay="0"/>
                                          </p:stCondLst>
                                        </p:cTn>
                                        <p:tgtEl>
                                          <p:spTgt spid="277523"/>
                                        </p:tgtEl>
                                        <p:attrNameLst>
                                          <p:attrName>style.visibility</p:attrName>
                                        </p:attrNameLst>
                                      </p:cBhvr>
                                      <p:to>
                                        <p:strVal val="visible"/>
                                      </p:to>
                                    </p:set>
                                    <p:anim calcmode="lin" valueType="num">
                                      <p:cBhvr additive="base">
                                        <p:cTn id="37" dur="1000" fill="hold"/>
                                        <p:tgtEl>
                                          <p:spTgt spid="277523"/>
                                        </p:tgtEl>
                                        <p:attrNameLst>
                                          <p:attrName>ppt_x</p:attrName>
                                        </p:attrNameLst>
                                      </p:cBhvr>
                                      <p:tavLst>
                                        <p:tav tm="0">
                                          <p:val>
                                            <p:strVal val="#ppt_x"/>
                                          </p:val>
                                        </p:tav>
                                        <p:tav tm="100000">
                                          <p:val>
                                            <p:strVal val="#ppt_x"/>
                                          </p:val>
                                        </p:tav>
                                      </p:tavLst>
                                    </p:anim>
                                    <p:anim calcmode="lin" valueType="num">
                                      <p:cBhvr additive="base">
                                        <p:cTn id="38" dur="1000" fill="hold"/>
                                        <p:tgtEl>
                                          <p:spTgt spid="277523"/>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13000"/>
                            </p:stCondLst>
                            <p:childTnLst>
                              <p:par>
                                <p:cTn id="40" presetID="2" presetClass="entr" presetSubtype="6" fill="hold" nodeType="afterEffect">
                                  <p:stCondLst>
                                    <p:cond delay="0"/>
                                  </p:stCondLst>
                                  <p:childTnLst>
                                    <p:set>
                                      <p:cBhvr>
                                        <p:cTn id="41" dur="1" fill="hold">
                                          <p:stCondLst>
                                            <p:cond delay="0"/>
                                          </p:stCondLst>
                                        </p:cTn>
                                        <p:tgtEl>
                                          <p:spTgt spid="277524"/>
                                        </p:tgtEl>
                                        <p:attrNameLst>
                                          <p:attrName>style.visibility</p:attrName>
                                        </p:attrNameLst>
                                      </p:cBhvr>
                                      <p:to>
                                        <p:strVal val="visible"/>
                                      </p:to>
                                    </p:set>
                                    <p:anim calcmode="lin" valueType="num">
                                      <p:cBhvr additive="base">
                                        <p:cTn id="42" dur="1000" fill="hold"/>
                                        <p:tgtEl>
                                          <p:spTgt spid="277524"/>
                                        </p:tgtEl>
                                        <p:attrNameLst>
                                          <p:attrName>ppt_x</p:attrName>
                                        </p:attrNameLst>
                                      </p:cBhvr>
                                      <p:tavLst>
                                        <p:tav tm="0">
                                          <p:val>
                                            <p:strVal val="1+#ppt_w/2"/>
                                          </p:val>
                                        </p:tav>
                                        <p:tav tm="100000">
                                          <p:val>
                                            <p:strVal val="#ppt_x"/>
                                          </p:val>
                                        </p:tav>
                                      </p:tavLst>
                                    </p:anim>
                                    <p:anim calcmode="lin" valueType="num">
                                      <p:cBhvr additive="base">
                                        <p:cTn id="43" dur="1000" fill="hold"/>
                                        <p:tgtEl>
                                          <p:spTgt spid="277524"/>
                                        </p:tgtEl>
                                        <p:attrNameLst>
                                          <p:attrName>ppt_y</p:attrName>
                                        </p:attrNameLst>
                                      </p:cBhvr>
                                      <p:tavLst>
                                        <p:tav tm="0">
                                          <p:val>
                                            <p:strVal val="1+#ppt_h/2"/>
                                          </p:val>
                                        </p:tav>
                                        <p:tav tm="100000">
                                          <p:val>
                                            <p:strVal val="#ppt_y"/>
                                          </p:val>
                                        </p:tav>
                                      </p:tavLst>
                                    </p:anim>
                                  </p:childTnLst>
                                </p:cTn>
                              </p:par>
                            </p:childTnLst>
                          </p:cTn>
                        </p:par>
                        <p:par>
                          <p:cTn id="44" fill="hold">
                            <p:stCondLst>
                              <p:cond delay="14000"/>
                            </p:stCondLst>
                            <p:childTnLst>
                              <p:par>
                                <p:cTn id="45" presetID="2" presetClass="entr" presetSubtype="8" fill="hold" nodeType="afterEffect">
                                  <p:stCondLst>
                                    <p:cond delay="0"/>
                                  </p:stCondLst>
                                  <p:childTnLst>
                                    <p:set>
                                      <p:cBhvr>
                                        <p:cTn id="46" dur="1" fill="hold">
                                          <p:stCondLst>
                                            <p:cond delay="0"/>
                                          </p:stCondLst>
                                        </p:cTn>
                                        <p:tgtEl>
                                          <p:spTgt spid="277525">
                                            <p:txEl>
                                              <p:pRg st="0" end="0"/>
                                            </p:txEl>
                                          </p:spTgt>
                                        </p:tgtEl>
                                        <p:attrNameLst>
                                          <p:attrName>style.visibility</p:attrName>
                                        </p:attrNameLst>
                                      </p:cBhvr>
                                      <p:to>
                                        <p:strVal val="visible"/>
                                      </p:to>
                                    </p:set>
                                    <p:anim calcmode="lin" valueType="num">
                                      <p:cBhvr additive="base">
                                        <p:cTn id="47" dur="1000" fill="hold"/>
                                        <p:tgtEl>
                                          <p:spTgt spid="277525">
                                            <p:txEl>
                                              <p:pRg st="0" end="0"/>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2775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descr="Pho_0042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5"/>
          <p:cNvSpPr txBox="1">
            <a:spLocks noChangeArrowheads="1"/>
          </p:cNvSpPr>
          <p:nvPr/>
        </p:nvSpPr>
        <p:spPr bwMode="auto">
          <a:xfrm>
            <a:off x="1524000" y="404813"/>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sz="3200" dirty="0"/>
              <a:t>“Unless the grain of wheat falls into the ground and dies, it remains but a single grain, </a:t>
            </a:r>
            <a:endParaRPr lang="en-US" sz="2000" dirty="0"/>
          </a:p>
        </p:txBody>
      </p:sp>
      <p:sp>
        <p:nvSpPr>
          <p:cNvPr id="212998" name="Rectangle 6"/>
          <p:cNvSpPr>
            <a:spLocks noChangeArrowheads="1"/>
          </p:cNvSpPr>
          <p:nvPr/>
        </p:nvSpPr>
        <p:spPr bwMode="auto">
          <a:xfrm>
            <a:off x="1524000" y="5791200"/>
            <a:ext cx="9144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3200" dirty="0">
                <a:latin typeface="Comic Sans MS" pitchFamily="66" charset="0"/>
              </a:rPr>
              <a:t>but if it dies it brings forth much fruit.”  </a:t>
            </a:r>
          </a:p>
          <a:p>
            <a:pPr algn="ctr"/>
            <a:r>
              <a:rPr lang="en-GB" sz="2000" dirty="0">
                <a:latin typeface="Comic Sans MS" pitchFamily="66" charset="0"/>
              </a:rPr>
              <a:t>John 12.24</a:t>
            </a:r>
            <a:endParaRPr lang="en-US" sz="2000" dirty="0">
              <a:latin typeface="Comic Sans MS" pitchFamily="66" charset="0"/>
            </a:endParaRPr>
          </a:p>
        </p:txBody>
      </p:sp>
    </p:spTree>
    <p:extLst>
      <p:ext uri="{BB962C8B-B14F-4D97-AF65-F5344CB8AC3E}">
        <p14:creationId xmlns:p14="http://schemas.microsoft.com/office/powerpoint/2010/main" val="1970523811"/>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12996"/>
                                        </p:tgtEl>
                                        <p:attrNameLst>
                                          <p:attrName>style.visibility</p:attrName>
                                        </p:attrNameLst>
                                      </p:cBhvr>
                                      <p:to>
                                        <p:strVal val="visible"/>
                                      </p:to>
                                    </p:set>
                                    <p:animEffect transition="in" filter="fade">
                                      <p:cBhvr>
                                        <p:cTn id="7" dur="3000"/>
                                        <p:tgtEl>
                                          <p:spTgt spid="212996"/>
                                        </p:tgtEl>
                                      </p:cBhvr>
                                    </p:animEffect>
                                    <p:anim calcmode="lin" valueType="num">
                                      <p:cBhvr>
                                        <p:cTn id="8" dur="3000" fill="hold"/>
                                        <p:tgtEl>
                                          <p:spTgt spid="212996"/>
                                        </p:tgtEl>
                                        <p:attrNameLst>
                                          <p:attrName>ppt_x</p:attrName>
                                        </p:attrNameLst>
                                      </p:cBhvr>
                                      <p:tavLst>
                                        <p:tav tm="0">
                                          <p:val>
                                            <p:strVal val="#ppt_x"/>
                                          </p:val>
                                        </p:tav>
                                        <p:tav tm="100000">
                                          <p:val>
                                            <p:strVal val="#ppt_x"/>
                                          </p:val>
                                        </p:tav>
                                      </p:tavLst>
                                    </p:anim>
                                    <p:anim calcmode="lin" valueType="num">
                                      <p:cBhvr>
                                        <p:cTn id="9" dur="2700" decel="100000" fill="hold"/>
                                        <p:tgtEl>
                                          <p:spTgt spid="21299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212996"/>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3000"/>
                            </p:stCondLst>
                            <p:childTnLst>
                              <p:par>
                                <p:cTn id="12" presetID="22" presetClass="entr" presetSubtype="8" fill="hold" nodeType="afterEffect">
                                  <p:stCondLst>
                                    <p:cond delay="0"/>
                                  </p:stCondLst>
                                  <p:childTnLst>
                                    <p:set>
                                      <p:cBhvr>
                                        <p:cTn id="13" dur="1" fill="hold">
                                          <p:stCondLst>
                                            <p:cond delay="0"/>
                                          </p:stCondLst>
                                        </p:cTn>
                                        <p:tgtEl>
                                          <p:spTgt spid="212997">
                                            <p:txEl>
                                              <p:pRg st="0" end="0"/>
                                            </p:txEl>
                                          </p:spTgt>
                                        </p:tgtEl>
                                        <p:attrNameLst>
                                          <p:attrName>style.visibility</p:attrName>
                                        </p:attrNameLst>
                                      </p:cBhvr>
                                      <p:to>
                                        <p:strVal val="visible"/>
                                      </p:to>
                                    </p:set>
                                    <p:animEffect transition="in" filter="wipe(left)">
                                      <p:cBhvr>
                                        <p:cTn id="14" dur="2000"/>
                                        <p:tgtEl>
                                          <p:spTgt spid="212997">
                                            <p:txEl>
                                              <p:pRg st="0" end="0"/>
                                            </p:txEl>
                                          </p:spTgt>
                                        </p:tgtEl>
                                      </p:cBhvr>
                                    </p:animEffect>
                                  </p:childTnLst>
                                </p:cTn>
                              </p:par>
                            </p:childTnLst>
                          </p:cTn>
                        </p:par>
                        <p:par>
                          <p:cTn id="15" fill="hold">
                            <p:stCondLst>
                              <p:cond delay="5000"/>
                            </p:stCondLst>
                            <p:childTnLst>
                              <p:par>
                                <p:cTn id="16" presetID="22" presetClass="entr" presetSubtype="4" fill="hold" nodeType="afterEffect">
                                  <p:stCondLst>
                                    <p:cond delay="0"/>
                                  </p:stCondLst>
                                  <p:childTnLst>
                                    <p:set>
                                      <p:cBhvr>
                                        <p:cTn id="17" dur="1" fill="hold">
                                          <p:stCondLst>
                                            <p:cond delay="0"/>
                                          </p:stCondLst>
                                        </p:cTn>
                                        <p:tgtEl>
                                          <p:spTgt spid="212998">
                                            <p:txEl>
                                              <p:pRg st="0" end="0"/>
                                            </p:txEl>
                                          </p:spTgt>
                                        </p:tgtEl>
                                        <p:attrNameLst>
                                          <p:attrName>style.visibility</p:attrName>
                                        </p:attrNameLst>
                                      </p:cBhvr>
                                      <p:to>
                                        <p:strVal val="visible"/>
                                      </p:to>
                                    </p:set>
                                    <p:animEffect transition="in" filter="wipe(down)">
                                      <p:cBhvr>
                                        <p:cTn id="18" dur="2000"/>
                                        <p:tgtEl>
                                          <p:spTgt spid="212998">
                                            <p:txEl>
                                              <p:pRg st="0" end="0"/>
                                            </p:txEl>
                                          </p:spTgt>
                                        </p:tgtEl>
                                      </p:cBhvr>
                                    </p:animEffect>
                                  </p:childTnLst>
                                </p:cTn>
                              </p:par>
                            </p:childTnLst>
                          </p:cTn>
                        </p:par>
                        <p:par>
                          <p:cTn id="19" fill="hold">
                            <p:stCondLst>
                              <p:cond delay="7000"/>
                            </p:stCondLst>
                            <p:childTnLst>
                              <p:par>
                                <p:cTn id="20" presetID="22" presetClass="entr" presetSubtype="4" fill="hold" nodeType="afterEffect">
                                  <p:stCondLst>
                                    <p:cond delay="0"/>
                                  </p:stCondLst>
                                  <p:childTnLst>
                                    <p:set>
                                      <p:cBhvr>
                                        <p:cTn id="21" dur="1" fill="hold">
                                          <p:stCondLst>
                                            <p:cond delay="0"/>
                                          </p:stCondLst>
                                        </p:cTn>
                                        <p:tgtEl>
                                          <p:spTgt spid="212998">
                                            <p:txEl>
                                              <p:pRg st="1" end="1"/>
                                            </p:txEl>
                                          </p:spTgt>
                                        </p:tgtEl>
                                        <p:attrNameLst>
                                          <p:attrName>style.visibility</p:attrName>
                                        </p:attrNameLst>
                                      </p:cBhvr>
                                      <p:to>
                                        <p:strVal val="visible"/>
                                      </p:to>
                                    </p:set>
                                    <p:animEffect transition="in" filter="wipe(down)">
                                      <p:cBhvr>
                                        <p:cTn id="22" dur="2000"/>
                                        <p:tgtEl>
                                          <p:spTgt spid="2129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6" name="Picture 6" descr="grano1024"/>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524000" y="0"/>
            <a:ext cx="9144000" cy="6858000"/>
          </a:xfrm>
          <a:effectLst>
            <a:outerShdw dist="35921" dir="2700000" algn="ctr" rotWithShape="0">
              <a:srgbClr val="000000"/>
            </a:outerShdw>
          </a:effectLst>
        </p:spPr>
      </p:pic>
      <p:sp>
        <p:nvSpPr>
          <p:cNvPr id="199692" name="Rectangle 12"/>
          <p:cNvSpPr>
            <a:spLocks noChangeArrowheads="1"/>
          </p:cNvSpPr>
          <p:nvPr/>
        </p:nvSpPr>
        <p:spPr bwMode="auto">
          <a:xfrm>
            <a:off x="3792538" y="1484313"/>
            <a:ext cx="4572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dirty="0">
                <a:latin typeface="Comic Sans MS" pitchFamily="66" charset="0"/>
              </a:rPr>
              <a:t>Charles de Foucauld </a:t>
            </a:r>
          </a:p>
          <a:p>
            <a:pPr algn="ctr"/>
            <a:r>
              <a:rPr lang="it-IT" sz="3200" dirty="0">
                <a:latin typeface="Comic Sans MS" pitchFamily="66" charset="0"/>
              </a:rPr>
              <a:t>died alone </a:t>
            </a:r>
          </a:p>
          <a:p>
            <a:pPr algn="ctr"/>
            <a:r>
              <a:rPr lang="it-IT" sz="3200" dirty="0">
                <a:latin typeface="Comic Sans MS" pitchFamily="66" charset="0"/>
              </a:rPr>
              <a:t>but as the grain that falls into good earth, his life and death have brought forth fruit in abundance...</a:t>
            </a:r>
            <a:endParaRPr lang="en-US" sz="3200" dirty="0">
              <a:latin typeface="Comic Sans MS" pitchFamily="66" charset="0"/>
            </a:endParaRPr>
          </a:p>
        </p:txBody>
      </p:sp>
    </p:spTree>
    <p:extLst>
      <p:ext uri="{BB962C8B-B14F-4D97-AF65-F5344CB8AC3E}">
        <p14:creationId xmlns:p14="http://schemas.microsoft.com/office/powerpoint/2010/main" val="929055727"/>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99686"/>
                                        </p:tgtEl>
                                        <p:attrNameLst>
                                          <p:attrName>style.visibility</p:attrName>
                                        </p:attrNameLst>
                                      </p:cBhvr>
                                      <p:to>
                                        <p:strVal val="visible"/>
                                      </p:to>
                                    </p:set>
                                    <p:anim calcmode="lin" valueType="num">
                                      <p:cBhvr>
                                        <p:cTn id="7" dur="2000" fill="hold"/>
                                        <p:tgtEl>
                                          <p:spTgt spid="199686"/>
                                        </p:tgtEl>
                                        <p:attrNameLst>
                                          <p:attrName>ppt_w</p:attrName>
                                        </p:attrNameLst>
                                      </p:cBhvr>
                                      <p:tavLst>
                                        <p:tav tm="0">
                                          <p:val>
                                            <p:strVal val="#ppt_w*0.70"/>
                                          </p:val>
                                        </p:tav>
                                        <p:tav tm="100000">
                                          <p:val>
                                            <p:strVal val="#ppt_w"/>
                                          </p:val>
                                        </p:tav>
                                      </p:tavLst>
                                    </p:anim>
                                    <p:anim calcmode="lin" valueType="num">
                                      <p:cBhvr>
                                        <p:cTn id="8" dur="2000" fill="hold"/>
                                        <p:tgtEl>
                                          <p:spTgt spid="199686"/>
                                        </p:tgtEl>
                                        <p:attrNameLst>
                                          <p:attrName>ppt_h</p:attrName>
                                        </p:attrNameLst>
                                      </p:cBhvr>
                                      <p:tavLst>
                                        <p:tav tm="0">
                                          <p:val>
                                            <p:strVal val="#ppt_h"/>
                                          </p:val>
                                        </p:tav>
                                        <p:tav tm="100000">
                                          <p:val>
                                            <p:strVal val="#ppt_h"/>
                                          </p:val>
                                        </p:tav>
                                      </p:tavLst>
                                    </p:anim>
                                    <p:animEffect transition="in" filter="fade">
                                      <p:cBhvr>
                                        <p:cTn id="9" dur="2000"/>
                                        <p:tgtEl>
                                          <p:spTgt spid="199686"/>
                                        </p:tgtEl>
                                      </p:cBhvr>
                                    </p:animEffect>
                                  </p:childTnLst>
                                </p:cTn>
                              </p:par>
                            </p:childTnLst>
                          </p:cTn>
                        </p:par>
                        <p:par>
                          <p:cTn id="10" fill="hold" nodeType="afterGroup">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199692"/>
                                        </p:tgtEl>
                                        <p:attrNameLst>
                                          <p:attrName>style.visibility</p:attrName>
                                        </p:attrNameLst>
                                      </p:cBhvr>
                                      <p:to>
                                        <p:strVal val="visible"/>
                                      </p:to>
                                    </p:set>
                                    <p:animEffect transition="in" filter="wipe(up)">
                                      <p:cBhvr>
                                        <p:cTn id="13" dur="2000"/>
                                        <p:tgtEl>
                                          <p:spTgt spid="199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92"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42" name="Picture 2" descr="Beatific"/>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533817" y="28466"/>
            <a:ext cx="5141122" cy="6829535"/>
          </a:xfrm>
          <a:noFill/>
        </p:spPr>
      </p:pic>
      <p:sp>
        <p:nvSpPr>
          <p:cNvPr id="215045" name="Text Box 5"/>
          <p:cNvSpPr txBox="1">
            <a:spLocks noChangeArrowheads="1"/>
          </p:cNvSpPr>
          <p:nvPr/>
        </p:nvSpPr>
        <p:spPr bwMode="auto">
          <a:xfrm>
            <a:off x="6528048" y="6381328"/>
            <a:ext cx="370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GB" dirty="0">
                <a:solidFill>
                  <a:schemeClr val="bg1"/>
                </a:solidFill>
              </a:rPr>
              <a:t>Rome, St Peter’s Square</a:t>
            </a:r>
            <a:endParaRPr lang="en-US" dirty="0">
              <a:solidFill>
                <a:schemeClr val="bg1"/>
              </a:solidFill>
            </a:endParaRPr>
          </a:p>
        </p:txBody>
      </p:sp>
      <p:sp>
        <p:nvSpPr>
          <p:cNvPr id="215050" name="Text Box 10"/>
          <p:cNvSpPr txBox="1">
            <a:spLocks noChangeArrowheads="1"/>
          </p:cNvSpPr>
          <p:nvPr/>
        </p:nvSpPr>
        <p:spPr bwMode="auto">
          <a:xfrm>
            <a:off x="1725295" y="5517233"/>
            <a:ext cx="3527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it-IT" sz="2400" dirty="0">
                <a:solidFill>
                  <a:schemeClr val="bg1"/>
                </a:solidFill>
              </a:rPr>
              <a:t>His ‘little way’ was recognized by the Church.</a:t>
            </a:r>
            <a:endParaRPr lang="en-US" sz="2400" dirty="0">
              <a:solidFill>
                <a:schemeClr val="bg1"/>
              </a:solidFill>
            </a:endParaRPr>
          </a:p>
        </p:txBody>
      </p:sp>
      <p:sp>
        <p:nvSpPr>
          <p:cNvPr id="215051" name="Text Box 11"/>
          <p:cNvSpPr txBox="1">
            <a:spLocks noChangeArrowheads="1"/>
          </p:cNvSpPr>
          <p:nvPr/>
        </p:nvSpPr>
        <p:spPr bwMode="auto">
          <a:xfrm>
            <a:off x="1703389" y="476250"/>
            <a:ext cx="3240087"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it-IT" sz="2400" dirty="0">
                <a:solidFill>
                  <a:schemeClr val="bg1"/>
                </a:solidFill>
              </a:rPr>
              <a:t>And so it was that </a:t>
            </a:r>
            <a:br>
              <a:rPr lang="it-IT" sz="2400" dirty="0">
                <a:solidFill>
                  <a:schemeClr val="bg1"/>
                </a:solidFill>
              </a:rPr>
            </a:br>
            <a:r>
              <a:rPr lang="it-IT" sz="2400" dirty="0">
                <a:solidFill>
                  <a:schemeClr val="bg1"/>
                </a:solidFill>
              </a:rPr>
              <a:t>on the 13 November </a:t>
            </a:r>
            <a:r>
              <a:rPr lang="it-IT" sz="2800" dirty="0">
                <a:solidFill>
                  <a:schemeClr val="bg1"/>
                </a:solidFill>
              </a:rPr>
              <a:t>2005 </a:t>
            </a:r>
            <a:br>
              <a:rPr lang="it-IT" sz="2000" dirty="0">
                <a:solidFill>
                  <a:schemeClr val="bg1"/>
                </a:solidFill>
              </a:rPr>
            </a:br>
            <a:br>
              <a:rPr lang="it-IT" sz="2000" dirty="0">
                <a:solidFill>
                  <a:schemeClr val="bg1"/>
                </a:solidFill>
              </a:rPr>
            </a:br>
            <a:endParaRPr lang="it-IT" sz="2000" dirty="0">
              <a:solidFill>
                <a:schemeClr val="bg1"/>
              </a:solidFill>
            </a:endParaRPr>
          </a:p>
          <a:p>
            <a:pPr algn="ctr" eaLnBrk="1" hangingPunct="1">
              <a:spcBef>
                <a:spcPct val="50000"/>
              </a:spcBef>
            </a:pPr>
            <a:r>
              <a:rPr lang="it-IT" sz="2400" dirty="0">
                <a:solidFill>
                  <a:schemeClr val="bg1"/>
                </a:solidFill>
              </a:rPr>
              <a:t>Charles became</a:t>
            </a:r>
            <a:br>
              <a:rPr lang="it-IT" sz="2400" dirty="0">
                <a:solidFill>
                  <a:schemeClr val="bg1"/>
                </a:solidFill>
              </a:rPr>
            </a:br>
            <a:r>
              <a:rPr lang="it-IT" sz="3600" dirty="0">
                <a:solidFill>
                  <a:schemeClr val="bg1"/>
                </a:solidFill>
              </a:rPr>
              <a:t>Blessed Brother Charles of Jesus:</a:t>
            </a:r>
            <a:endParaRPr lang="en-US" sz="3600" dirty="0">
              <a:solidFill>
                <a:schemeClr val="bg1"/>
              </a:solidFill>
            </a:endParaRPr>
          </a:p>
        </p:txBody>
      </p:sp>
    </p:spTree>
    <p:extLst>
      <p:ext uri="{BB962C8B-B14F-4D97-AF65-F5344CB8AC3E}">
        <p14:creationId xmlns:p14="http://schemas.microsoft.com/office/powerpoint/2010/main" val="164448549"/>
      </p:ext>
    </p:extLst>
  </p:cSld>
  <p:clrMapOvr>
    <a:masterClrMapping/>
  </p:clrMapOvr>
  <mc:AlternateContent xmlns:mc="http://schemas.openxmlformats.org/markup-compatibility/2006" xmlns:p14="http://schemas.microsoft.com/office/powerpoint/2010/main">
    <mc:Choice Requires="p14">
      <p:transition p14:dur="10" advClick="0" advTm="14000">
        <p:split orient="vert"/>
      </p:transition>
    </mc:Choice>
    <mc:Fallback xmlns="">
      <p:transition advClick="0" advTm="14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p:cTn id="7" dur="2000" fill="hold"/>
                                        <p:tgtEl>
                                          <p:spTgt spid="215042"/>
                                        </p:tgtEl>
                                        <p:attrNameLst>
                                          <p:attrName>ppt_w</p:attrName>
                                        </p:attrNameLst>
                                      </p:cBhvr>
                                      <p:tavLst>
                                        <p:tav tm="0">
                                          <p:val>
                                            <p:strVal val="#ppt_w*0.70"/>
                                          </p:val>
                                        </p:tav>
                                        <p:tav tm="100000">
                                          <p:val>
                                            <p:strVal val="#ppt_w"/>
                                          </p:val>
                                        </p:tav>
                                      </p:tavLst>
                                    </p:anim>
                                    <p:anim calcmode="lin" valueType="num">
                                      <p:cBhvr>
                                        <p:cTn id="8" dur="2000" fill="hold"/>
                                        <p:tgtEl>
                                          <p:spTgt spid="215042"/>
                                        </p:tgtEl>
                                        <p:attrNameLst>
                                          <p:attrName>ppt_h</p:attrName>
                                        </p:attrNameLst>
                                      </p:cBhvr>
                                      <p:tavLst>
                                        <p:tav tm="0">
                                          <p:val>
                                            <p:strVal val="#ppt_h"/>
                                          </p:val>
                                        </p:tav>
                                        <p:tav tm="100000">
                                          <p:val>
                                            <p:strVal val="#ppt_h"/>
                                          </p:val>
                                        </p:tav>
                                      </p:tavLst>
                                    </p:anim>
                                    <p:animEffect transition="in" filter="fade">
                                      <p:cBhvr>
                                        <p:cTn id="9" dur="2000"/>
                                        <p:tgtEl>
                                          <p:spTgt spid="215042"/>
                                        </p:tgtEl>
                                      </p:cBhvr>
                                    </p:animEffec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215045"/>
                                        </p:tgtEl>
                                        <p:attrNameLst>
                                          <p:attrName>style.visibility</p:attrName>
                                        </p:attrNameLst>
                                      </p:cBhvr>
                                      <p:to>
                                        <p:strVal val="visible"/>
                                      </p:to>
                                    </p:set>
                                    <p:animEffect transition="in" filter="wipe(left)">
                                      <p:cBhvr>
                                        <p:cTn id="13" dur="2000"/>
                                        <p:tgtEl>
                                          <p:spTgt spid="215045"/>
                                        </p:tgtEl>
                                      </p:cBhvr>
                                    </p:animEffect>
                                  </p:childTnLst>
                                </p:cTn>
                              </p:par>
                            </p:childTnLst>
                          </p:cTn>
                        </p:par>
                        <p:par>
                          <p:cTn id="14" fill="hold">
                            <p:stCondLst>
                              <p:cond delay="4000"/>
                            </p:stCondLst>
                            <p:childTnLst>
                              <p:par>
                                <p:cTn id="15" presetID="22" presetClass="entr" presetSubtype="8" fill="hold" nodeType="afterEffect">
                                  <p:stCondLst>
                                    <p:cond delay="0"/>
                                  </p:stCondLst>
                                  <p:childTnLst>
                                    <p:set>
                                      <p:cBhvr>
                                        <p:cTn id="16" dur="1" fill="hold">
                                          <p:stCondLst>
                                            <p:cond delay="0"/>
                                          </p:stCondLst>
                                        </p:cTn>
                                        <p:tgtEl>
                                          <p:spTgt spid="215051">
                                            <p:txEl>
                                              <p:pRg st="0" end="0"/>
                                            </p:txEl>
                                          </p:spTgt>
                                        </p:tgtEl>
                                        <p:attrNameLst>
                                          <p:attrName>style.visibility</p:attrName>
                                        </p:attrNameLst>
                                      </p:cBhvr>
                                      <p:to>
                                        <p:strVal val="visible"/>
                                      </p:to>
                                    </p:set>
                                    <p:animEffect transition="in" filter="wipe(left)">
                                      <p:cBhvr>
                                        <p:cTn id="17" dur="2000"/>
                                        <p:tgtEl>
                                          <p:spTgt spid="215051">
                                            <p:txEl>
                                              <p:pRg st="0" end="0"/>
                                            </p:txEl>
                                          </p:spTgt>
                                        </p:tgtEl>
                                      </p:cBhvr>
                                    </p:animEffect>
                                  </p:childTnLst>
                                </p:cTn>
                              </p:par>
                            </p:childTnLst>
                          </p:cTn>
                        </p:par>
                        <p:par>
                          <p:cTn id="18" fill="hold">
                            <p:stCondLst>
                              <p:cond delay="6000"/>
                            </p:stCondLst>
                            <p:childTnLst>
                              <p:par>
                                <p:cTn id="19" presetID="22" presetClass="entr" presetSubtype="8" fill="hold" nodeType="afterEffect">
                                  <p:stCondLst>
                                    <p:cond delay="0"/>
                                  </p:stCondLst>
                                  <p:childTnLst>
                                    <p:set>
                                      <p:cBhvr>
                                        <p:cTn id="20" dur="1" fill="hold">
                                          <p:stCondLst>
                                            <p:cond delay="0"/>
                                          </p:stCondLst>
                                        </p:cTn>
                                        <p:tgtEl>
                                          <p:spTgt spid="215051">
                                            <p:txEl>
                                              <p:pRg st="1" end="1"/>
                                            </p:txEl>
                                          </p:spTgt>
                                        </p:tgtEl>
                                        <p:attrNameLst>
                                          <p:attrName>style.visibility</p:attrName>
                                        </p:attrNameLst>
                                      </p:cBhvr>
                                      <p:to>
                                        <p:strVal val="visible"/>
                                      </p:to>
                                    </p:set>
                                    <p:animEffect transition="in" filter="wipe(left)">
                                      <p:cBhvr>
                                        <p:cTn id="21" dur="2000"/>
                                        <p:tgtEl>
                                          <p:spTgt spid="215051">
                                            <p:txEl>
                                              <p:pRg st="1" end="1"/>
                                            </p:txEl>
                                          </p:spTgt>
                                        </p:tgtEl>
                                      </p:cBhvr>
                                    </p:animEffect>
                                  </p:childTnLst>
                                </p:cTn>
                              </p:par>
                            </p:childTnLst>
                          </p:cTn>
                        </p:par>
                        <p:par>
                          <p:cTn id="22" fill="hold">
                            <p:stCondLst>
                              <p:cond delay="8000"/>
                            </p:stCondLst>
                            <p:childTnLst>
                              <p:par>
                                <p:cTn id="23" presetID="22" presetClass="entr" presetSubtype="8" fill="hold" grpId="0" nodeType="afterEffect">
                                  <p:stCondLst>
                                    <p:cond delay="0"/>
                                  </p:stCondLst>
                                  <p:childTnLst>
                                    <p:set>
                                      <p:cBhvr>
                                        <p:cTn id="24" dur="1" fill="hold">
                                          <p:stCondLst>
                                            <p:cond delay="0"/>
                                          </p:stCondLst>
                                        </p:cTn>
                                        <p:tgtEl>
                                          <p:spTgt spid="215050"/>
                                        </p:tgtEl>
                                        <p:attrNameLst>
                                          <p:attrName>style.visibility</p:attrName>
                                        </p:attrNameLst>
                                      </p:cBhvr>
                                      <p:to>
                                        <p:strVal val="visible"/>
                                      </p:to>
                                    </p:set>
                                    <p:animEffect transition="in" filter="wipe(left)">
                                      <p:cBhvr>
                                        <p:cTn id="25" dur="2000"/>
                                        <p:tgtEl>
                                          <p:spTgt spid="215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p:bldP spid="2150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3339</TotalTime>
  <Words>2549</Words>
  <Application>Microsoft Macintosh PowerPoint</Application>
  <PresentationFormat>Widescreen</PresentationFormat>
  <Paragraphs>234</Paragraphs>
  <Slides>93</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 Sisters Hackney</dc:creator>
  <cp:lastModifiedBy>Henry Balkwill</cp:lastModifiedBy>
  <cp:revision>234</cp:revision>
  <dcterms:created xsi:type="dcterms:W3CDTF">2018-06-06T11:06:46Z</dcterms:created>
  <dcterms:modified xsi:type="dcterms:W3CDTF">2019-05-25T14:03:04Z</dcterms:modified>
</cp:coreProperties>
</file>